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7" r:id="rId2"/>
    <p:sldId id="258" r:id="rId3"/>
    <p:sldId id="303" r:id="rId4"/>
    <p:sldId id="259" r:id="rId5"/>
    <p:sldId id="265" r:id="rId6"/>
    <p:sldId id="260" r:id="rId7"/>
    <p:sldId id="261" r:id="rId8"/>
    <p:sldId id="304" r:id="rId9"/>
    <p:sldId id="266" r:id="rId10"/>
    <p:sldId id="264" r:id="rId11"/>
    <p:sldId id="263" r:id="rId12"/>
    <p:sldId id="267" r:id="rId13"/>
    <p:sldId id="262" r:id="rId14"/>
    <p:sldId id="269" r:id="rId15"/>
    <p:sldId id="275" r:id="rId16"/>
    <p:sldId id="301" r:id="rId17"/>
    <p:sldId id="282" r:id="rId18"/>
    <p:sldId id="283" r:id="rId19"/>
    <p:sldId id="284" r:id="rId20"/>
    <p:sldId id="286" r:id="rId21"/>
    <p:sldId id="287" r:id="rId22"/>
    <p:sldId id="305" r:id="rId23"/>
    <p:sldId id="307" r:id="rId24"/>
    <p:sldId id="308" r:id="rId25"/>
    <p:sldId id="309" r:id="rId26"/>
    <p:sldId id="310" r:id="rId27"/>
    <p:sldId id="311" r:id="rId28"/>
    <p:sldId id="314" r:id="rId29"/>
    <p:sldId id="315" r:id="rId30"/>
    <p:sldId id="316" r:id="rId31"/>
    <p:sldId id="317" r:id="rId32"/>
    <p:sldId id="318" r:id="rId33"/>
    <p:sldId id="319" r:id="rId34"/>
    <p:sldId id="320" r:id="rId35"/>
    <p:sldId id="321" r:id="rId36"/>
    <p:sldId id="322" r:id="rId37"/>
    <p:sldId id="288" r:id="rId38"/>
    <p:sldId id="313" r:id="rId39"/>
    <p:sldId id="302" r:id="rId40"/>
    <p:sldId id="312" r:id="rId41"/>
    <p:sldId id="289" r:id="rId42"/>
    <p:sldId id="290" r:id="rId43"/>
    <p:sldId id="291" r:id="rId44"/>
    <p:sldId id="292" r:id="rId45"/>
    <p:sldId id="294" r:id="rId46"/>
    <p:sldId id="295" r:id="rId47"/>
    <p:sldId id="297" r:id="rId48"/>
    <p:sldId id="298" r:id="rId49"/>
    <p:sldId id="323" r:id="rId50"/>
  </p:sldIdLst>
  <p:sldSz cx="9144000" cy="6858000" type="screen4x3"/>
  <p:notesSz cx="6858000" cy="9144000"/>
  <p:defaultTextStyle>
    <a:defPPr>
      <a:defRPr lang="en-US"/>
    </a:defPPr>
    <a:lvl1pPr algn="ctr" rtl="0" fontAlgn="base">
      <a:spcBef>
        <a:spcPct val="0"/>
      </a:spcBef>
      <a:spcAft>
        <a:spcPct val="0"/>
      </a:spcAft>
      <a:defRPr sz="3200" kern="1200">
        <a:solidFill>
          <a:schemeClr val="tx2"/>
        </a:solidFill>
        <a:latin typeface="Times New Roman" charset="0"/>
        <a:ea typeface="+mn-ea"/>
        <a:cs typeface="+mn-cs"/>
        <a:sym typeface="Wingdings" pitchFamily="2" charset="2"/>
      </a:defRPr>
    </a:lvl1pPr>
    <a:lvl2pPr marL="457200" algn="ctr" rtl="0" fontAlgn="base">
      <a:spcBef>
        <a:spcPct val="0"/>
      </a:spcBef>
      <a:spcAft>
        <a:spcPct val="0"/>
      </a:spcAft>
      <a:defRPr sz="3200" kern="1200">
        <a:solidFill>
          <a:schemeClr val="tx2"/>
        </a:solidFill>
        <a:latin typeface="Times New Roman" charset="0"/>
        <a:ea typeface="+mn-ea"/>
        <a:cs typeface="+mn-cs"/>
        <a:sym typeface="Wingdings" pitchFamily="2" charset="2"/>
      </a:defRPr>
    </a:lvl2pPr>
    <a:lvl3pPr marL="914400" algn="ctr" rtl="0" fontAlgn="base">
      <a:spcBef>
        <a:spcPct val="0"/>
      </a:spcBef>
      <a:spcAft>
        <a:spcPct val="0"/>
      </a:spcAft>
      <a:defRPr sz="3200" kern="1200">
        <a:solidFill>
          <a:schemeClr val="tx2"/>
        </a:solidFill>
        <a:latin typeface="Times New Roman" charset="0"/>
        <a:ea typeface="+mn-ea"/>
        <a:cs typeface="+mn-cs"/>
        <a:sym typeface="Wingdings" pitchFamily="2" charset="2"/>
      </a:defRPr>
    </a:lvl3pPr>
    <a:lvl4pPr marL="1371600" algn="ctr" rtl="0" fontAlgn="base">
      <a:spcBef>
        <a:spcPct val="0"/>
      </a:spcBef>
      <a:spcAft>
        <a:spcPct val="0"/>
      </a:spcAft>
      <a:defRPr sz="3200" kern="1200">
        <a:solidFill>
          <a:schemeClr val="tx2"/>
        </a:solidFill>
        <a:latin typeface="Times New Roman" charset="0"/>
        <a:ea typeface="+mn-ea"/>
        <a:cs typeface="+mn-cs"/>
        <a:sym typeface="Wingdings" pitchFamily="2" charset="2"/>
      </a:defRPr>
    </a:lvl4pPr>
    <a:lvl5pPr marL="1828800" algn="ctr" rtl="0" fontAlgn="base">
      <a:spcBef>
        <a:spcPct val="0"/>
      </a:spcBef>
      <a:spcAft>
        <a:spcPct val="0"/>
      </a:spcAft>
      <a:defRPr sz="3200" kern="1200">
        <a:solidFill>
          <a:schemeClr val="tx2"/>
        </a:solidFill>
        <a:latin typeface="Times New Roman" charset="0"/>
        <a:ea typeface="+mn-ea"/>
        <a:cs typeface="+mn-cs"/>
        <a:sym typeface="Wingdings" pitchFamily="2" charset="2"/>
      </a:defRPr>
    </a:lvl5pPr>
    <a:lvl6pPr marL="2286000" algn="l" defTabSz="914400" rtl="0" eaLnBrk="1" latinLnBrk="0" hangingPunct="1">
      <a:defRPr sz="3200" kern="1200">
        <a:solidFill>
          <a:schemeClr val="tx2"/>
        </a:solidFill>
        <a:latin typeface="Times New Roman" charset="0"/>
        <a:ea typeface="+mn-ea"/>
        <a:cs typeface="+mn-cs"/>
        <a:sym typeface="Wingdings" pitchFamily="2" charset="2"/>
      </a:defRPr>
    </a:lvl6pPr>
    <a:lvl7pPr marL="2743200" algn="l" defTabSz="914400" rtl="0" eaLnBrk="1" latinLnBrk="0" hangingPunct="1">
      <a:defRPr sz="3200" kern="1200">
        <a:solidFill>
          <a:schemeClr val="tx2"/>
        </a:solidFill>
        <a:latin typeface="Times New Roman" charset="0"/>
        <a:ea typeface="+mn-ea"/>
        <a:cs typeface="+mn-cs"/>
        <a:sym typeface="Wingdings" pitchFamily="2" charset="2"/>
      </a:defRPr>
    </a:lvl7pPr>
    <a:lvl8pPr marL="3200400" algn="l" defTabSz="914400" rtl="0" eaLnBrk="1" latinLnBrk="0" hangingPunct="1">
      <a:defRPr sz="3200" kern="1200">
        <a:solidFill>
          <a:schemeClr val="tx2"/>
        </a:solidFill>
        <a:latin typeface="Times New Roman" charset="0"/>
        <a:ea typeface="+mn-ea"/>
        <a:cs typeface="+mn-cs"/>
        <a:sym typeface="Wingdings" pitchFamily="2" charset="2"/>
      </a:defRPr>
    </a:lvl8pPr>
    <a:lvl9pPr marL="3657600" algn="l" defTabSz="914400" rtl="0" eaLnBrk="1" latinLnBrk="0" hangingPunct="1">
      <a:defRPr sz="3200" kern="1200">
        <a:solidFill>
          <a:schemeClr val="tx2"/>
        </a:solidFill>
        <a:latin typeface="Times New Roman" charset="0"/>
        <a:ea typeface="+mn-ea"/>
        <a:cs typeface="+mn-cs"/>
        <a:sym typeface="Wingdings" pitchFamily="2" charset="2"/>
      </a:defRPr>
    </a:lvl9pPr>
  </p:defaultTextStyle>
  <p:modifyVerifier cryptProviderType="rsaFull" cryptAlgorithmClass="hash" cryptAlgorithmType="typeAny" cryptAlgorithmSid="4" spinCount="100000" saltData="jGBzIWawoWVZ1V6FaBgPrg==" hashData="8jWtY59tHqRHF0puXiDbWG2/gaI="/>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FFCC00"/>
    <a:srgbClr val="FF00FF"/>
    <a:srgbClr val="66FFFF"/>
    <a:srgbClr val="99CC00"/>
    <a:srgbClr val="FFFF99"/>
    <a:srgbClr val="FF99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599" autoAdjust="0"/>
  </p:normalViewPr>
  <p:slideViewPr>
    <p:cSldViewPr>
      <p:cViewPr>
        <p:scale>
          <a:sx n="66" d="100"/>
          <a:sy n="66" d="100"/>
        </p:scale>
        <p:origin x="-672" y="68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07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printerSettings" Target="printerSettings/printerSettings1.bin"/><Relationship Id="rId52" Type="http://schemas.openxmlformats.org/officeDocument/2006/relationships/presProps" Target="presProps.xml"/><Relationship Id="rId53" Type="http://schemas.openxmlformats.org/officeDocument/2006/relationships/viewProps" Target="viewProps.xml"/><Relationship Id="rId54" Type="http://schemas.openxmlformats.org/officeDocument/2006/relationships/theme" Target="theme/theme1.xml"/><Relationship Id="rId55"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4611B82-940E-48E7-92C4-2B9987B90DAA}" type="doc">
      <dgm:prSet loTypeId="urn:microsoft.com/office/officeart/2005/8/layout/cycle5" loCatId="cycle" qsTypeId="urn:microsoft.com/office/officeart/2005/8/quickstyle/simple1" qsCatId="simple" csTypeId="urn:microsoft.com/office/officeart/2005/8/colors/colorful5" csCatId="colorful" phldr="1"/>
      <dgm:spPr/>
      <dgm:t>
        <a:bodyPr/>
        <a:lstStyle/>
        <a:p>
          <a:endParaRPr lang="en-US"/>
        </a:p>
      </dgm:t>
    </dgm:pt>
    <dgm:pt modelId="{81B36731-F674-429D-8AD3-85F804BF93DC}">
      <dgm:prSet phldrT="[Text]" custT="1"/>
      <dgm:spPr/>
      <dgm:t>
        <a:bodyPr/>
        <a:lstStyle/>
        <a:p>
          <a:r>
            <a:rPr lang="en-US" sz="2400" b="0" dirty="0" err="1" smtClean="0">
              <a:latin typeface="Arial Narrow" pitchFamily="34" charset="0"/>
            </a:rPr>
            <a:t>Pengkajian</a:t>
          </a:r>
          <a:endParaRPr lang="en-US" sz="2400" b="0" dirty="0">
            <a:latin typeface="Arial Narrow" pitchFamily="34" charset="0"/>
          </a:endParaRPr>
        </a:p>
      </dgm:t>
    </dgm:pt>
    <dgm:pt modelId="{D392F64C-1D8A-49E6-9755-0230699AEF39}" type="parTrans" cxnId="{7F23AF78-83C8-4BBD-95E4-9D928AEA7E2D}">
      <dgm:prSet/>
      <dgm:spPr/>
      <dgm:t>
        <a:bodyPr/>
        <a:lstStyle/>
        <a:p>
          <a:endParaRPr lang="en-US"/>
        </a:p>
      </dgm:t>
    </dgm:pt>
    <dgm:pt modelId="{D3A0B528-981F-439D-8740-1AC9088E630F}" type="sibTrans" cxnId="{7F23AF78-83C8-4BBD-95E4-9D928AEA7E2D}">
      <dgm:prSet/>
      <dgm:spPr/>
      <dgm:t>
        <a:bodyPr/>
        <a:lstStyle/>
        <a:p>
          <a:endParaRPr lang="en-US"/>
        </a:p>
      </dgm:t>
    </dgm:pt>
    <dgm:pt modelId="{B95CFABF-DDA4-46B2-8668-14141FF7047F}">
      <dgm:prSet phldrT="[Text]" custT="1"/>
      <dgm:spPr/>
      <dgm:t>
        <a:bodyPr/>
        <a:lstStyle/>
        <a:p>
          <a:r>
            <a:rPr lang="en-US" sz="2000" b="1" dirty="0" err="1" smtClean="0">
              <a:latin typeface="Arial Narrow" pitchFamily="34" charset="0"/>
            </a:rPr>
            <a:t>Diagnosa</a:t>
          </a:r>
          <a:endParaRPr lang="en-US" sz="2000" b="1" dirty="0">
            <a:latin typeface="Arial Narrow" pitchFamily="34" charset="0"/>
          </a:endParaRPr>
        </a:p>
      </dgm:t>
    </dgm:pt>
    <dgm:pt modelId="{A641FC7F-F2F7-4703-9CF2-75177C956714}" type="parTrans" cxnId="{07E9F892-0FAC-4822-9A2A-0AA05A1DC3F3}">
      <dgm:prSet/>
      <dgm:spPr/>
      <dgm:t>
        <a:bodyPr/>
        <a:lstStyle/>
        <a:p>
          <a:endParaRPr lang="en-US"/>
        </a:p>
      </dgm:t>
    </dgm:pt>
    <dgm:pt modelId="{4F45EDBF-06C4-4F8D-9A60-94A505F2994A}" type="sibTrans" cxnId="{07E9F892-0FAC-4822-9A2A-0AA05A1DC3F3}">
      <dgm:prSet/>
      <dgm:spPr/>
      <dgm:t>
        <a:bodyPr/>
        <a:lstStyle/>
        <a:p>
          <a:endParaRPr lang="en-US"/>
        </a:p>
      </dgm:t>
    </dgm:pt>
    <dgm:pt modelId="{5FCA62EF-18CC-4136-BAAD-68FEDE82DE61}">
      <dgm:prSet phldrT="[Text]" custT="1"/>
      <dgm:spPr/>
      <dgm:t>
        <a:bodyPr/>
        <a:lstStyle/>
        <a:p>
          <a:r>
            <a:rPr lang="en-US" sz="2000" b="1" dirty="0" err="1" smtClean="0">
              <a:latin typeface="Arial Narrow" pitchFamily="34" charset="0"/>
            </a:rPr>
            <a:t>Intervensi</a:t>
          </a:r>
          <a:endParaRPr lang="en-US" sz="2000" b="1" dirty="0">
            <a:latin typeface="Arial Narrow" pitchFamily="34" charset="0"/>
          </a:endParaRPr>
        </a:p>
      </dgm:t>
    </dgm:pt>
    <dgm:pt modelId="{762C8A76-F754-40D5-AD51-3B3413B4E8E9}" type="parTrans" cxnId="{889BF520-E80D-4005-B46F-25125AEE0218}">
      <dgm:prSet/>
      <dgm:spPr/>
      <dgm:t>
        <a:bodyPr/>
        <a:lstStyle/>
        <a:p>
          <a:endParaRPr lang="en-US"/>
        </a:p>
      </dgm:t>
    </dgm:pt>
    <dgm:pt modelId="{5D746F91-935B-4807-9FB8-5D41EA6DA573}" type="sibTrans" cxnId="{889BF520-E80D-4005-B46F-25125AEE0218}">
      <dgm:prSet/>
      <dgm:spPr/>
      <dgm:t>
        <a:bodyPr/>
        <a:lstStyle/>
        <a:p>
          <a:endParaRPr lang="en-US"/>
        </a:p>
      </dgm:t>
    </dgm:pt>
    <dgm:pt modelId="{CAF28476-8209-43E3-AB7E-93CB7780B140}">
      <dgm:prSet phldrT="[Text]"/>
      <dgm:spPr/>
      <dgm:t>
        <a:bodyPr/>
        <a:lstStyle/>
        <a:p>
          <a:r>
            <a:rPr lang="en-US" dirty="0" err="1" smtClean="0">
              <a:latin typeface="Arial Narrow" pitchFamily="34" charset="0"/>
            </a:rPr>
            <a:t>Implementasi</a:t>
          </a:r>
          <a:endParaRPr lang="en-US" dirty="0">
            <a:latin typeface="Arial Narrow" pitchFamily="34" charset="0"/>
          </a:endParaRPr>
        </a:p>
      </dgm:t>
    </dgm:pt>
    <dgm:pt modelId="{8FFE0A87-3D20-4723-A7B5-8A6B42E9BC3D}" type="parTrans" cxnId="{D457CEB9-24D4-402E-8D7C-FC181FE9E6DD}">
      <dgm:prSet/>
      <dgm:spPr/>
      <dgm:t>
        <a:bodyPr/>
        <a:lstStyle/>
        <a:p>
          <a:endParaRPr lang="en-US"/>
        </a:p>
      </dgm:t>
    </dgm:pt>
    <dgm:pt modelId="{66AAFFB1-F5A3-4082-96B9-D8D0E7E08519}" type="sibTrans" cxnId="{D457CEB9-24D4-402E-8D7C-FC181FE9E6DD}">
      <dgm:prSet/>
      <dgm:spPr/>
      <dgm:t>
        <a:bodyPr/>
        <a:lstStyle/>
        <a:p>
          <a:endParaRPr lang="en-US"/>
        </a:p>
      </dgm:t>
    </dgm:pt>
    <dgm:pt modelId="{61CC1CFF-5D4C-45D6-B398-E6568163DD40}">
      <dgm:prSet phldrT="[Text]"/>
      <dgm:spPr/>
      <dgm:t>
        <a:bodyPr/>
        <a:lstStyle/>
        <a:p>
          <a:r>
            <a:rPr lang="en-US" b="1" dirty="0" err="1" smtClean="0">
              <a:latin typeface="Arial Narrow" pitchFamily="34" charset="0"/>
            </a:rPr>
            <a:t>Evaluasi</a:t>
          </a:r>
          <a:endParaRPr lang="en-US" b="1" dirty="0">
            <a:latin typeface="Arial Narrow" pitchFamily="34" charset="0"/>
          </a:endParaRPr>
        </a:p>
      </dgm:t>
    </dgm:pt>
    <dgm:pt modelId="{C4566D77-2BA5-4632-8C99-473D10F94323}" type="parTrans" cxnId="{498B7C84-06FD-4751-90FD-28AF7FD3A75E}">
      <dgm:prSet/>
      <dgm:spPr/>
      <dgm:t>
        <a:bodyPr/>
        <a:lstStyle/>
        <a:p>
          <a:endParaRPr lang="en-US"/>
        </a:p>
      </dgm:t>
    </dgm:pt>
    <dgm:pt modelId="{2645FBAB-2E6A-4C00-A2CE-08FED2555656}" type="sibTrans" cxnId="{498B7C84-06FD-4751-90FD-28AF7FD3A75E}">
      <dgm:prSet/>
      <dgm:spPr/>
      <dgm:t>
        <a:bodyPr/>
        <a:lstStyle/>
        <a:p>
          <a:endParaRPr lang="en-US"/>
        </a:p>
      </dgm:t>
    </dgm:pt>
    <dgm:pt modelId="{F22CD2A0-7ECF-4933-872F-94D2D00F53DC}" type="pres">
      <dgm:prSet presAssocID="{04611B82-940E-48E7-92C4-2B9987B90DAA}" presName="cycle" presStyleCnt="0">
        <dgm:presLayoutVars>
          <dgm:dir/>
          <dgm:resizeHandles val="exact"/>
        </dgm:presLayoutVars>
      </dgm:prSet>
      <dgm:spPr/>
      <dgm:t>
        <a:bodyPr/>
        <a:lstStyle/>
        <a:p>
          <a:endParaRPr lang="en-US"/>
        </a:p>
      </dgm:t>
    </dgm:pt>
    <dgm:pt modelId="{1B688D8A-C1D3-426D-8469-7150FEB9694B}" type="pres">
      <dgm:prSet presAssocID="{81B36731-F674-429D-8AD3-85F804BF93DC}" presName="node" presStyleLbl="node1" presStyleIdx="0" presStyleCnt="5">
        <dgm:presLayoutVars>
          <dgm:bulletEnabled val="1"/>
        </dgm:presLayoutVars>
      </dgm:prSet>
      <dgm:spPr/>
      <dgm:t>
        <a:bodyPr/>
        <a:lstStyle/>
        <a:p>
          <a:endParaRPr lang="en-US"/>
        </a:p>
      </dgm:t>
    </dgm:pt>
    <dgm:pt modelId="{B8FF992A-D0FD-4301-B33C-B97ED101EE35}" type="pres">
      <dgm:prSet presAssocID="{81B36731-F674-429D-8AD3-85F804BF93DC}" presName="spNode" presStyleCnt="0"/>
      <dgm:spPr/>
      <dgm:t>
        <a:bodyPr/>
        <a:lstStyle/>
        <a:p>
          <a:endParaRPr lang="en-US"/>
        </a:p>
      </dgm:t>
    </dgm:pt>
    <dgm:pt modelId="{30656DE5-7635-46D0-8D31-5B3FE3051251}" type="pres">
      <dgm:prSet presAssocID="{D3A0B528-981F-439D-8740-1AC9088E630F}" presName="sibTrans" presStyleLbl="sibTrans1D1" presStyleIdx="0" presStyleCnt="5"/>
      <dgm:spPr/>
      <dgm:t>
        <a:bodyPr/>
        <a:lstStyle/>
        <a:p>
          <a:endParaRPr lang="en-US"/>
        </a:p>
      </dgm:t>
    </dgm:pt>
    <dgm:pt modelId="{41A2BB01-753B-4C22-AD02-C7E7FA9F3963}" type="pres">
      <dgm:prSet presAssocID="{B95CFABF-DDA4-46B2-8668-14141FF7047F}" presName="node" presStyleLbl="node1" presStyleIdx="1" presStyleCnt="5">
        <dgm:presLayoutVars>
          <dgm:bulletEnabled val="1"/>
        </dgm:presLayoutVars>
      </dgm:prSet>
      <dgm:spPr/>
      <dgm:t>
        <a:bodyPr/>
        <a:lstStyle/>
        <a:p>
          <a:endParaRPr lang="en-US"/>
        </a:p>
      </dgm:t>
    </dgm:pt>
    <dgm:pt modelId="{3845BAE0-A7C7-46A3-86A3-4D2D738FF751}" type="pres">
      <dgm:prSet presAssocID="{B95CFABF-DDA4-46B2-8668-14141FF7047F}" presName="spNode" presStyleCnt="0"/>
      <dgm:spPr/>
      <dgm:t>
        <a:bodyPr/>
        <a:lstStyle/>
        <a:p>
          <a:endParaRPr lang="en-US"/>
        </a:p>
      </dgm:t>
    </dgm:pt>
    <dgm:pt modelId="{0852907F-DD91-47DB-964F-A51AF405BE71}" type="pres">
      <dgm:prSet presAssocID="{4F45EDBF-06C4-4F8D-9A60-94A505F2994A}" presName="sibTrans" presStyleLbl="sibTrans1D1" presStyleIdx="1" presStyleCnt="5"/>
      <dgm:spPr/>
      <dgm:t>
        <a:bodyPr/>
        <a:lstStyle/>
        <a:p>
          <a:endParaRPr lang="en-US"/>
        </a:p>
      </dgm:t>
    </dgm:pt>
    <dgm:pt modelId="{C6D699B6-415B-4D42-963F-EF287B1F1781}" type="pres">
      <dgm:prSet presAssocID="{5FCA62EF-18CC-4136-BAAD-68FEDE82DE61}" presName="node" presStyleLbl="node1" presStyleIdx="2" presStyleCnt="5">
        <dgm:presLayoutVars>
          <dgm:bulletEnabled val="1"/>
        </dgm:presLayoutVars>
      </dgm:prSet>
      <dgm:spPr/>
      <dgm:t>
        <a:bodyPr/>
        <a:lstStyle/>
        <a:p>
          <a:endParaRPr lang="en-US"/>
        </a:p>
      </dgm:t>
    </dgm:pt>
    <dgm:pt modelId="{5B466663-3DD8-4F80-9BEB-39F9335FE08E}" type="pres">
      <dgm:prSet presAssocID="{5FCA62EF-18CC-4136-BAAD-68FEDE82DE61}" presName="spNode" presStyleCnt="0"/>
      <dgm:spPr/>
      <dgm:t>
        <a:bodyPr/>
        <a:lstStyle/>
        <a:p>
          <a:endParaRPr lang="en-US"/>
        </a:p>
      </dgm:t>
    </dgm:pt>
    <dgm:pt modelId="{D14EB940-6BBD-41E6-8065-FAA9292E879E}" type="pres">
      <dgm:prSet presAssocID="{5D746F91-935B-4807-9FB8-5D41EA6DA573}" presName="sibTrans" presStyleLbl="sibTrans1D1" presStyleIdx="2" presStyleCnt="5"/>
      <dgm:spPr/>
      <dgm:t>
        <a:bodyPr/>
        <a:lstStyle/>
        <a:p>
          <a:endParaRPr lang="en-US"/>
        </a:p>
      </dgm:t>
    </dgm:pt>
    <dgm:pt modelId="{252B865F-0EA0-4B01-BE30-36AD34BAA75E}" type="pres">
      <dgm:prSet presAssocID="{CAF28476-8209-43E3-AB7E-93CB7780B140}" presName="node" presStyleLbl="node1" presStyleIdx="3" presStyleCnt="5">
        <dgm:presLayoutVars>
          <dgm:bulletEnabled val="1"/>
        </dgm:presLayoutVars>
      </dgm:prSet>
      <dgm:spPr/>
      <dgm:t>
        <a:bodyPr/>
        <a:lstStyle/>
        <a:p>
          <a:endParaRPr lang="en-US"/>
        </a:p>
      </dgm:t>
    </dgm:pt>
    <dgm:pt modelId="{4643B2B9-9B56-4B69-8B60-183E71B0F8AB}" type="pres">
      <dgm:prSet presAssocID="{CAF28476-8209-43E3-AB7E-93CB7780B140}" presName="spNode" presStyleCnt="0"/>
      <dgm:spPr/>
      <dgm:t>
        <a:bodyPr/>
        <a:lstStyle/>
        <a:p>
          <a:endParaRPr lang="en-US"/>
        </a:p>
      </dgm:t>
    </dgm:pt>
    <dgm:pt modelId="{C502C121-0674-4289-B9A2-110D92B12B35}" type="pres">
      <dgm:prSet presAssocID="{66AAFFB1-F5A3-4082-96B9-D8D0E7E08519}" presName="sibTrans" presStyleLbl="sibTrans1D1" presStyleIdx="3" presStyleCnt="5"/>
      <dgm:spPr/>
      <dgm:t>
        <a:bodyPr/>
        <a:lstStyle/>
        <a:p>
          <a:endParaRPr lang="en-US"/>
        </a:p>
      </dgm:t>
    </dgm:pt>
    <dgm:pt modelId="{8C1BFBAC-57C1-4983-9077-1A8B5D4D1A96}" type="pres">
      <dgm:prSet presAssocID="{61CC1CFF-5D4C-45D6-B398-E6568163DD40}" presName="node" presStyleLbl="node1" presStyleIdx="4" presStyleCnt="5">
        <dgm:presLayoutVars>
          <dgm:bulletEnabled val="1"/>
        </dgm:presLayoutVars>
      </dgm:prSet>
      <dgm:spPr/>
      <dgm:t>
        <a:bodyPr/>
        <a:lstStyle/>
        <a:p>
          <a:endParaRPr lang="en-US"/>
        </a:p>
      </dgm:t>
    </dgm:pt>
    <dgm:pt modelId="{5B7B97C9-5D4D-4391-8646-CFD4077AC814}" type="pres">
      <dgm:prSet presAssocID="{61CC1CFF-5D4C-45D6-B398-E6568163DD40}" presName="spNode" presStyleCnt="0"/>
      <dgm:spPr/>
      <dgm:t>
        <a:bodyPr/>
        <a:lstStyle/>
        <a:p>
          <a:endParaRPr lang="en-US"/>
        </a:p>
      </dgm:t>
    </dgm:pt>
    <dgm:pt modelId="{8D3C47AB-5C18-45C3-ACF6-676F11EDC586}" type="pres">
      <dgm:prSet presAssocID="{2645FBAB-2E6A-4C00-A2CE-08FED2555656}" presName="sibTrans" presStyleLbl="sibTrans1D1" presStyleIdx="4" presStyleCnt="5"/>
      <dgm:spPr/>
      <dgm:t>
        <a:bodyPr/>
        <a:lstStyle/>
        <a:p>
          <a:endParaRPr lang="en-US"/>
        </a:p>
      </dgm:t>
    </dgm:pt>
  </dgm:ptLst>
  <dgm:cxnLst>
    <dgm:cxn modelId="{F155933A-9552-4C34-8491-2CFBD2CD1CF6}" type="presOf" srcId="{B95CFABF-DDA4-46B2-8668-14141FF7047F}" destId="{41A2BB01-753B-4C22-AD02-C7E7FA9F3963}" srcOrd="0" destOrd="0" presId="urn:microsoft.com/office/officeart/2005/8/layout/cycle5"/>
    <dgm:cxn modelId="{7F23AF78-83C8-4BBD-95E4-9D928AEA7E2D}" srcId="{04611B82-940E-48E7-92C4-2B9987B90DAA}" destId="{81B36731-F674-429D-8AD3-85F804BF93DC}" srcOrd="0" destOrd="0" parTransId="{D392F64C-1D8A-49E6-9755-0230699AEF39}" sibTransId="{D3A0B528-981F-439D-8740-1AC9088E630F}"/>
    <dgm:cxn modelId="{254BFC7C-CF81-4B98-A6B7-273CD18EDAA2}" type="presOf" srcId="{81B36731-F674-429D-8AD3-85F804BF93DC}" destId="{1B688D8A-C1D3-426D-8469-7150FEB9694B}" srcOrd="0" destOrd="0" presId="urn:microsoft.com/office/officeart/2005/8/layout/cycle5"/>
    <dgm:cxn modelId="{889BF520-E80D-4005-B46F-25125AEE0218}" srcId="{04611B82-940E-48E7-92C4-2B9987B90DAA}" destId="{5FCA62EF-18CC-4136-BAAD-68FEDE82DE61}" srcOrd="2" destOrd="0" parTransId="{762C8A76-F754-40D5-AD51-3B3413B4E8E9}" sibTransId="{5D746F91-935B-4807-9FB8-5D41EA6DA573}"/>
    <dgm:cxn modelId="{CA0E44CF-5A2D-4961-A810-2C70E49D494C}" type="presOf" srcId="{D3A0B528-981F-439D-8740-1AC9088E630F}" destId="{30656DE5-7635-46D0-8D31-5B3FE3051251}" srcOrd="0" destOrd="0" presId="urn:microsoft.com/office/officeart/2005/8/layout/cycle5"/>
    <dgm:cxn modelId="{BBF6CFC2-F113-4381-886A-5B2183DCFC41}" type="presOf" srcId="{2645FBAB-2E6A-4C00-A2CE-08FED2555656}" destId="{8D3C47AB-5C18-45C3-ACF6-676F11EDC586}" srcOrd="0" destOrd="0" presId="urn:microsoft.com/office/officeart/2005/8/layout/cycle5"/>
    <dgm:cxn modelId="{C17EA836-884F-45C9-B87D-9BB36E77C02F}" type="presOf" srcId="{61CC1CFF-5D4C-45D6-B398-E6568163DD40}" destId="{8C1BFBAC-57C1-4983-9077-1A8B5D4D1A96}" srcOrd="0" destOrd="0" presId="urn:microsoft.com/office/officeart/2005/8/layout/cycle5"/>
    <dgm:cxn modelId="{07E9F892-0FAC-4822-9A2A-0AA05A1DC3F3}" srcId="{04611B82-940E-48E7-92C4-2B9987B90DAA}" destId="{B95CFABF-DDA4-46B2-8668-14141FF7047F}" srcOrd="1" destOrd="0" parTransId="{A641FC7F-F2F7-4703-9CF2-75177C956714}" sibTransId="{4F45EDBF-06C4-4F8D-9A60-94A505F2994A}"/>
    <dgm:cxn modelId="{D457CEB9-24D4-402E-8D7C-FC181FE9E6DD}" srcId="{04611B82-940E-48E7-92C4-2B9987B90DAA}" destId="{CAF28476-8209-43E3-AB7E-93CB7780B140}" srcOrd="3" destOrd="0" parTransId="{8FFE0A87-3D20-4723-A7B5-8A6B42E9BC3D}" sibTransId="{66AAFFB1-F5A3-4082-96B9-D8D0E7E08519}"/>
    <dgm:cxn modelId="{368DC67D-D598-4055-8858-104CEFCA0BF6}" type="presOf" srcId="{04611B82-940E-48E7-92C4-2B9987B90DAA}" destId="{F22CD2A0-7ECF-4933-872F-94D2D00F53DC}" srcOrd="0" destOrd="0" presId="urn:microsoft.com/office/officeart/2005/8/layout/cycle5"/>
    <dgm:cxn modelId="{83557C8B-7577-4422-9F6F-F26736DA7D1D}" type="presOf" srcId="{4F45EDBF-06C4-4F8D-9A60-94A505F2994A}" destId="{0852907F-DD91-47DB-964F-A51AF405BE71}" srcOrd="0" destOrd="0" presId="urn:microsoft.com/office/officeart/2005/8/layout/cycle5"/>
    <dgm:cxn modelId="{6680437E-D7CA-44FB-8607-12B9FD6174E7}" type="presOf" srcId="{5FCA62EF-18CC-4136-BAAD-68FEDE82DE61}" destId="{C6D699B6-415B-4D42-963F-EF287B1F1781}" srcOrd="0" destOrd="0" presId="urn:microsoft.com/office/officeart/2005/8/layout/cycle5"/>
    <dgm:cxn modelId="{7B51B582-18A9-4EC9-986A-494AB1E8E220}" type="presOf" srcId="{CAF28476-8209-43E3-AB7E-93CB7780B140}" destId="{252B865F-0EA0-4B01-BE30-36AD34BAA75E}" srcOrd="0" destOrd="0" presId="urn:microsoft.com/office/officeart/2005/8/layout/cycle5"/>
    <dgm:cxn modelId="{AB2DA35A-435B-4F5E-9804-5E286EB10146}" type="presOf" srcId="{66AAFFB1-F5A3-4082-96B9-D8D0E7E08519}" destId="{C502C121-0674-4289-B9A2-110D92B12B35}" srcOrd="0" destOrd="0" presId="urn:microsoft.com/office/officeart/2005/8/layout/cycle5"/>
    <dgm:cxn modelId="{498B7C84-06FD-4751-90FD-28AF7FD3A75E}" srcId="{04611B82-940E-48E7-92C4-2B9987B90DAA}" destId="{61CC1CFF-5D4C-45D6-B398-E6568163DD40}" srcOrd="4" destOrd="0" parTransId="{C4566D77-2BA5-4632-8C99-473D10F94323}" sibTransId="{2645FBAB-2E6A-4C00-A2CE-08FED2555656}"/>
    <dgm:cxn modelId="{C614691F-6975-43A7-A897-4E298093AE6F}" type="presOf" srcId="{5D746F91-935B-4807-9FB8-5D41EA6DA573}" destId="{D14EB940-6BBD-41E6-8065-FAA9292E879E}" srcOrd="0" destOrd="0" presId="urn:microsoft.com/office/officeart/2005/8/layout/cycle5"/>
    <dgm:cxn modelId="{3FFF1C0A-BC6C-4430-99CE-4384DBC6A75C}" type="presParOf" srcId="{F22CD2A0-7ECF-4933-872F-94D2D00F53DC}" destId="{1B688D8A-C1D3-426D-8469-7150FEB9694B}" srcOrd="0" destOrd="0" presId="urn:microsoft.com/office/officeart/2005/8/layout/cycle5"/>
    <dgm:cxn modelId="{AA3C9290-5390-4E28-9625-0D1BE49D5E47}" type="presParOf" srcId="{F22CD2A0-7ECF-4933-872F-94D2D00F53DC}" destId="{B8FF992A-D0FD-4301-B33C-B97ED101EE35}" srcOrd="1" destOrd="0" presId="urn:microsoft.com/office/officeart/2005/8/layout/cycle5"/>
    <dgm:cxn modelId="{A9F5D8CE-B041-4412-AE9D-31ADA3F7ABFD}" type="presParOf" srcId="{F22CD2A0-7ECF-4933-872F-94D2D00F53DC}" destId="{30656DE5-7635-46D0-8D31-5B3FE3051251}" srcOrd="2" destOrd="0" presId="urn:microsoft.com/office/officeart/2005/8/layout/cycle5"/>
    <dgm:cxn modelId="{0B689BB0-5490-4F79-81F4-224ED03CDA15}" type="presParOf" srcId="{F22CD2A0-7ECF-4933-872F-94D2D00F53DC}" destId="{41A2BB01-753B-4C22-AD02-C7E7FA9F3963}" srcOrd="3" destOrd="0" presId="urn:microsoft.com/office/officeart/2005/8/layout/cycle5"/>
    <dgm:cxn modelId="{029CD500-13D3-4EC3-8575-AF449B460E8B}" type="presParOf" srcId="{F22CD2A0-7ECF-4933-872F-94D2D00F53DC}" destId="{3845BAE0-A7C7-46A3-86A3-4D2D738FF751}" srcOrd="4" destOrd="0" presId="urn:microsoft.com/office/officeart/2005/8/layout/cycle5"/>
    <dgm:cxn modelId="{B803CA4C-94F0-44B6-9BC5-3951EED64ECE}" type="presParOf" srcId="{F22CD2A0-7ECF-4933-872F-94D2D00F53DC}" destId="{0852907F-DD91-47DB-964F-A51AF405BE71}" srcOrd="5" destOrd="0" presId="urn:microsoft.com/office/officeart/2005/8/layout/cycle5"/>
    <dgm:cxn modelId="{08BD93AD-7DB0-47C7-87A3-7C8A0553791B}" type="presParOf" srcId="{F22CD2A0-7ECF-4933-872F-94D2D00F53DC}" destId="{C6D699B6-415B-4D42-963F-EF287B1F1781}" srcOrd="6" destOrd="0" presId="urn:microsoft.com/office/officeart/2005/8/layout/cycle5"/>
    <dgm:cxn modelId="{3214A525-A861-4E8A-9CA9-0DC232E76F14}" type="presParOf" srcId="{F22CD2A0-7ECF-4933-872F-94D2D00F53DC}" destId="{5B466663-3DD8-4F80-9BEB-39F9335FE08E}" srcOrd="7" destOrd="0" presId="urn:microsoft.com/office/officeart/2005/8/layout/cycle5"/>
    <dgm:cxn modelId="{021DCC29-91B8-4254-AFBC-25692BA0E175}" type="presParOf" srcId="{F22CD2A0-7ECF-4933-872F-94D2D00F53DC}" destId="{D14EB940-6BBD-41E6-8065-FAA9292E879E}" srcOrd="8" destOrd="0" presId="urn:microsoft.com/office/officeart/2005/8/layout/cycle5"/>
    <dgm:cxn modelId="{DC920C6B-01AE-40C5-AFC6-4ADFD8C7484C}" type="presParOf" srcId="{F22CD2A0-7ECF-4933-872F-94D2D00F53DC}" destId="{252B865F-0EA0-4B01-BE30-36AD34BAA75E}" srcOrd="9" destOrd="0" presId="urn:microsoft.com/office/officeart/2005/8/layout/cycle5"/>
    <dgm:cxn modelId="{F851267C-5F5B-4081-B41D-F6CD0A0D7500}" type="presParOf" srcId="{F22CD2A0-7ECF-4933-872F-94D2D00F53DC}" destId="{4643B2B9-9B56-4B69-8B60-183E71B0F8AB}" srcOrd="10" destOrd="0" presId="urn:microsoft.com/office/officeart/2005/8/layout/cycle5"/>
    <dgm:cxn modelId="{E754FA29-4CE8-4567-888D-BAB24360283B}" type="presParOf" srcId="{F22CD2A0-7ECF-4933-872F-94D2D00F53DC}" destId="{C502C121-0674-4289-B9A2-110D92B12B35}" srcOrd="11" destOrd="0" presId="urn:microsoft.com/office/officeart/2005/8/layout/cycle5"/>
    <dgm:cxn modelId="{0E86758F-9F8C-4ECF-80D4-3DD77241B83B}" type="presParOf" srcId="{F22CD2A0-7ECF-4933-872F-94D2D00F53DC}" destId="{8C1BFBAC-57C1-4983-9077-1A8B5D4D1A96}" srcOrd="12" destOrd="0" presId="urn:microsoft.com/office/officeart/2005/8/layout/cycle5"/>
    <dgm:cxn modelId="{1874EFA6-FA61-4F39-8703-2CBBD5845169}" type="presParOf" srcId="{F22CD2A0-7ECF-4933-872F-94D2D00F53DC}" destId="{5B7B97C9-5D4D-4391-8646-CFD4077AC814}" srcOrd="13" destOrd="0" presId="urn:microsoft.com/office/officeart/2005/8/layout/cycle5"/>
    <dgm:cxn modelId="{ECB99A81-FB16-405E-8F3C-DB3F138E183E}" type="presParOf" srcId="{F22CD2A0-7ECF-4933-872F-94D2D00F53DC}" destId="{8D3C47AB-5C18-45C3-ACF6-676F11EDC586}" srcOrd="14"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5B2BFC1F-BD13-478E-AFF3-16B15F7CBFB8}"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4CE0F80-180A-4E32-9E4E-D1731899B6F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47E8484-BFC5-4A11-AA7E-64D5164031B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24C8715-67B8-48F7-B52D-FEB99438702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A95B69A-DB8B-4E30-BE9F-8815079EE28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CFDD645-A358-4207-AA9B-CC3C7A94BFD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038B976-55E6-4561-B493-A2FF14ECF4D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FBCE2D3-984D-4D6E-B4A8-6A5D05A5809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3B639E3-AF61-44BE-9042-F92DAD6645E4}"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AD55247-FE29-4946-AE17-F8A83A65529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1DBDE3F-51EF-4FAE-B0EE-195C8A195D3A}"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6CFC1A88-48FF-4838-852A-F81981176239}"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9.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0.e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wmf"/><Relationship Id="rId3" Type="http://schemas.openxmlformats.org/officeDocument/2006/relationships/image" Target="../media/image3.w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2.wmf"/><Relationship Id="rId4" Type="http://schemas.openxmlformats.org/officeDocument/2006/relationships/image" Target="../media/image13.wmf"/><Relationship Id="rId5" Type="http://schemas.openxmlformats.org/officeDocument/2006/relationships/image" Target="../media/image14.wmf"/><Relationship Id="rId1" Type="http://schemas.openxmlformats.org/officeDocument/2006/relationships/slideLayout" Target="../slideLayouts/slideLayout6.xml"/><Relationship Id="rId2" Type="http://schemas.openxmlformats.org/officeDocument/2006/relationships/image" Target="../media/image11.w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wmf"/></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wmf"/></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wmf"/></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6.wmf"/></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7.emf"/></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5.wmf"/></Relationships>
</file>

<file path=ppt/slides/_rels/slide45.xml.rels><?xml version="1.0" encoding="UTF-8" standalone="yes"?>
<Relationships xmlns="http://schemas.openxmlformats.org/package/2006/relationships"><Relationship Id="rId3" Type="http://schemas.openxmlformats.org/officeDocument/2006/relationships/image" Target="../media/image12.wmf"/><Relationship Id="rId4" Type="http://schemas.openxmlformats.org/officeDocument/2006/relationships/image" Target="../media/image13.wmf"/><Relationship Id="rId5" Type="http://schemas.openxmlformats.org/officeDocument/2006/relationships/image" Target="../media/image14.wmf"/><Relationship Id="rId1" Type="http://schemas.openxmlformats.org/officeDocument/2006/relationships/slideLayout" Target="../slideLayouts/slideLayout6.xml"/><Relationship Id="rId2" Type="http://schemas.openxmlformats.org/officeDocument/2006/relationships/image" Target="../media/image11.wmf"/></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8.png"/></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8.png"/></Relationships>
</file>

<file path=ppt/slides/_rels/slide49.xml.rels><?xml version="1.0" encoding="UTF-8" standalone="yes"?>
<Relationships xmlns="http://schemas.openxmlformats.org/package/2006/relationships"><Relationship Id="rId3" Type="http://schemas.openxmlformats.org/officeDocument/2006/relationships/image" Target="../media/image20.gif"/><Relationship Id="rId4" Type="http://schemas.openxmlformats.org/officeDocument/2006/relationships/image" Target="../media/image21.gif"/><Relationship Id="rId5" Type="http://schemas.openxmlformats.org/officeDocument/2006/relationships/image" Target="../media/image22.gif"/><Relationship Id="rId6" Type="http://schemas.openxmlformats.org/officeDocument/2006/relationships/image" Target="../media/image23.gif"/><Relationship Id="rId7" Type="http://schemas.openxmlformats.org/officeDocument/2006/relationships/image" Target="../media/image24.gif"/><Relationship Id="rId8" Type="http://schemas.openxmlformats.org/officeDocument/2006/relationships/image" Target="../media/image25.wmf"/><Relationship Id="rId1" Type="http://schemas.openxmlformats.org/officeDocument/2006/relationships/slideLayout" Target="../slideLayouts/slideLayout2.xml"/><Relationship Id="rId2" Type="http://schemas.openxmlformats.org/officeDocument/2006/relationships/image" Target="../media/image19.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shadeToTitle="1">
        <a:gradFill rotWithShape="0">
          <a:gsLst>
            <a:gs pos="0">
              <a:schemeClr val="bg1"/>
            </a:gs>
            <a:gs pos="100000">
              <a:srgbClr val="33CC33"/>
            </a:gs>
          </a:gsLst>
          <a:path path="shape">
            <a:fillToRect l="50000" t="50000" r="50000" b="50000"/>
          </a:path>
        </a:gra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609600" y="5257800"/>
            <a:ext cx="8077200" cy="711200"/>
          </a:xfrm>
        </p:spPr>
        <p:txBody>
          <a:bodyPr/>
          <a:lstStyle/>
          <a:p>
            <a:r>
              <a:rPr lang="en-US" b="1" i="1" dirty="0" smtClean="0"/>
              <a:t>Dr. Mundakir, Ns., </a:t>
            </a:r>
            <a:r>
              <a:rPr lang="en-US" b="1" i="1" dirty="0" err="1" smtClean="0"/>
              <a:t>M.Kep</a:t>
            </a:r>
            <a:r>
              <a:rPr lang="en-US" b="1" i="1" dirty="0" smtClean="0"/>
              <a:t>.</a:t>
            </a:r>
            <a:endParaRPr lang="en-US" b="1" i="1" dirty="0"/>
          </a:p>
        </p:txBody>
      </p:sp>
      <p:sp>
        <p:nvSpPr>
          <p:cNvPr id="4" name="Rectangle 3"/>
          <p:cNvSpPr/>
          <p:nvPr/>
        </p:nvSpPr>
        <p:spPr>
          <a:xfrm>
            <a:off x="762000" y="1066800"/>
            <a:ext cx="7571303" cy="1754326"/>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Community Mental </a:t>
            </a:r>
          </a:p>
          <a:p>
            <a:pPr algn="ctr"/>
            <a:r>
              <a:rPr lang="en-US"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Health Nursing (CMHN)</a:t>
            </a:r>
            <a:endParaRPr lang="en-US"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457200"/>
            <a:ext cx="7772400" cy="533400"/>
          </a:xfrm>
        </p:spPr>
        <p:txBody>
          <a:bodyPr>
            <a:normAutofit fontScale="90000"/>
          </a:bodyPr>
          <a:lstStyle/>
          <a:p>
            <a:r>
              <a:rPr lang="en-US" b="1"/>
              <a:t>CIRI-CIRI:</a:t>
            </a:r>
          </a:p>
        </p:txBody>
      </p:sp>
      <p:sp>
        <p:nvSpPr>
          <p:cNvPr id="10243" name="Rectangle 3"/>
          <p:cNvSpPr>
            <a:spLocks noGrp="1" noChangeArrowheads="1"/>
          </p:cNvSpPr>
          <p:nvPr>
            <p:ph sz="half" idx="1"/>
          </p:nvPr>
        </p:nvSpPr>
        <p:spPr>
          <a:xfrm>
            <a:off x="381000" y="1371600"/>
            <a:ext cx="4267200" cy="5181600"/>
          </a:xfrm>
        </p:spPr>
        <p:txBody>
          <a:bodyPr>
            <a:normAutofit fontScale="92500"/>
          </a:bodyPr>
          <a:lstStyle/>
          <a:p>
            <a:pPr>
              <a:buFontTx/>
              <a:buNone/>
            </a:pPr>
            <a:endParaRPr lang="en-US" b="1"/>
          </a:p>
        </p:txBody>
      </p:sp>
      <p:sp>
        <p:nvSpPr>
          <p:cNvPr id="10244" name="Rectangle 4"/>
          <p:cNvSpPr>
            <a:spLocks noGrp="1" noChangeArrowheads="1"/>
          </p:cNvSpPr>
          <p:nvPr>
            <p:ph sz="half" idx="2"/>
          </p:nvPr>
        </p:nvSpPr>
        <p:spPr>
          <a:xfrm>
            <a:off x="5029200" y="1371600"/>
            <a:ext cx="3429000" cy="4724400"/>
          </a:xfrm>
        </p:spPr>
        <p:txBody>
          <a:bodyPr>
            <a:normAutofit fontScale="92500"/>
          </a:bodyPr>
          <a:lstStyle/>
          <a:p>
            <a:pPr marL="123825" indent="-123825">
              <a:buFontTx/>
              <a:buNone/>
            </a:pPr>
            <a:r>
              <a:rPr lang="en-US" b="1">
                <a:solidFill>
                  <a:srgbClr val="FF0000"/>
                </a:solidFill>
              </a:rPr>
              <a:t>Gangguan Jiwa :</a:t>
            </a:r>
          </a:p>
          <a:p>
            <a:pPr marL="123825" indent="-123825">
              <a:buFontTx/>
              <a:buNone/>
            </a:pPr>
            <a:endParaRPr lang="en-US" sz="1200" b="1">
              <a:solidFill>
                <a:srgbClr val="FF0000"/>
              </a:solidFill>
            </a:endParaRPr>
          </a:p>
          <a:p>
            <a:pPr marL="123825" indent="-123825"/>
            <a:r>
              <a:rPr lang="pt-BR" sz="2400" b="1"/>
              <a:t>Marah-marah tanpa sebab</a:t>
            </a:r>
          </a:p>
          <a:p>
            <a:pPr marL="123825" indent="-123825"/>
            <a:r>
              <a:rPr lang="pt-BR" sz="2400" b="1"/>
              <a:t>Mengamuk</a:t>
            </a:r>
            <a:endParaRPr lang="en-US" sz="2400">
              <a:cs typeface="Times New Roman" charset="0"/>
            </a:endParaRPr>
          </a:p>
          <a:p>
            <a:pPr marL="123825" indent="-123825"/>
            <a:r>
              <a:rPr lang="pt-BR" sz="2400" b="1"/>
              <a:t>Mengurung diri</a:t>
            </a:r>
            <a:endParaRPr lang="en-US" sz="2400">
              <a:cs typeface="Times New Roman" charset="0"/>
            </a:endParaRPr>
          </a:p>
          <a:p>
            <a:pPr marL="123825" indent="-123825"/>
            <a:r>
              <a:rPr lang="pt-BR" sz="2400" b="1"/>
              <a:t>Tidak mengenali orang</a:t>
            </a:r>
          </a:p>
          <a:p>
            <a:pPr marL="123825" indent="-123825"/>
            <a:r>
              <a:rPr lang="pt-BR" sz="2400" b="1"/>
              <a:t>Bicara kacau</a:t>
            </a:r>
          </a:p>
          <a:p>
            <a:pPr marL="123825" indent="-123825"/>
            <a:r>
              <a:rPr lang="pt-BR" sz="2400" b="1"/>
              <a:t>Bicara/tertawa sendiri</a:t>
            </a:r>
            <a:endParaRPr lang="en-US" sz="2400">
              <a:cs typeface="Times New Roman" charset="0"/>
            </a:endParaRPr>
          </a:p>
          <a:p>
            <a:pPr marL="123825" indent="-123825"/>
            <a:r>
              <a:rPr lang="pt-BR" sz="2400" b="1"/>
              <a:t>Tidak mampu merawat diri</a:t>
            </a:r>
            <a:r>
              <a:rPr lang="en-US" sz="2400"/>
              <a:t> </a:t>
            </a:r>
          </a:p>
        </p:txBody>
      </p:sp>
      <p:pic>
        <p:nvPicPr>
          <p:cNvPr id="10245" name="Picture 5" descr="C:\Program Files\Common Files\Microsoft Shared\Clipart\cagcat50\pe01496_.wmf"/>
          <p:cNvPicPr>
            <a:picLocks noChangeAspect="1" noChangeArrowheads="1"/>
          </p:cNvPicPr>
          <p:nvPr/>
        </p:nvPicPr>
        <p:blipFill>
          <a:blip r:embed="rId2"/>
          <a:srcRect/>
          <a:stretch>
            <a:fillRect/>
          </a:stretch>
        </p:blipFill>
        <p:spPr bwMode="auto">
          <a:xfrm>
            <a:off x="257175" y="1219200"/>
            <a:ext cx="4494213" cy="563880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3" name="AutoShape 7"/>
          <p:cNvSpPr>
            <a:spLocks noChangeArrowheads="1"/>
          </p:cNvSpPr>
          <p:nvPr/>
        </p:nvSpPr>
        <p:spPr bwMode="auto">
          <a:xfrm>
            <a:off x="1752600" y="1219200"/>
            <a:ext cx="5791200" cy="228600"/>
          </a:xfrm>
          <a:prstGeom prst="leftRightArrow">
            <a:avLst>
              <a:gd name="adj1" fmla="val 50000"/>
              <a:gd name="adj2" fmla="val 506667"/>
            </a:avLst>
          </a:prstGeom>
          <a:solidFill>
            <a:srgbClr val="FFCC00"/>
          </a:solidFill>
          <a:ln w="9525">
            <a:solidFill>
              <a:schemeClr val="tx1"/>
            </a:solidFill>
            <a:miter lim="800000"/>
            <a:headEnd/>
            <a:tailEnd/>
          </a:ln>
          <a:effectLst/>
        </p:spPr>
        <p:txBody>
          <a:bodyPr wrap="none" anchor="ctr"/>
          <a:lstStyle/>
          <a:p>
            <a:endParaRPr lang="en-US"/>
          </a:p>
        </p:txBody>
      </p:sp>
      <p:sp>
        <p:nvSpPr>
          <p:cNvPr id="9224" name="Text Box 8"/>
          <p:cNvSpPr txBox="1">
            <a:spLocks noChangeArrowheads="1"/>
          </p:cNvSpPr>
          <p:nvPr/>
        </p:nvSpPr>
        <p:spPr bwMode="auto">
          <a:xfrm>
            <a:off x="1066800" y="304800"/>
            <a:ext cx="7239000" cy="579438"/>
          </a:xfrm>
          <a:prstGeom prst="rect">
            <a:avLst/>
          </a:prstGeom>
          <a:noFill/>
          <a:ln w="9525">
            <a:noFill/>
            <a:miter lim="800000"/>
            <a:headEnd/>
            <a:tailEnd/>
          </a:ln>
          <a:effectLst/>
        </p:spPr>
        <p:txBody>
          <a:bodyPr>
            <a:spAutoFit/>
          </a:bodyPr>
          <a:lstStyle/>
          <a:p>
            <a:r>
              <a:rPr lang="fr-FR" b="1">
                <a:solidFill>
                  <a:schemeClr val="tx1"/>
                </a:solidFill>
                <a:latin typeface="Tahoma" pitchFamily="34" charset="0"/>
              </a:rPr>
              <a:t>Rentang sehat – sakit jiwa</a:t>
            </a:r>
            <a:endParaRPr lang="en-US" sz="2400">
              <a:solidFill>
                <a:schemeClr val="tx1"/>
              </a:solidFill>
            </a:endParaRPr>
          </a:p>
        </p:txBody>
      </p:sp>
      <p:sp>
        <p:nvSpPr>
          <p:cNvPr id="9225" name="Text Box 9"/>
          <p:cNvSpPr txBox="1">
            <a:spLocks noChangeArrowheads="1"/>
          </p:cNvSpPr>
          <p:nvPr/>
        </p:nvSpPr>
        <p:spPr bwMode="auto">
          <a:xfrm>
            <a:off x="152400" y="1676400"/>
            <a:ext cx="2971800" cy="457200"/>
          </a:xfrm>
          <a:prstGeom prst="rect">
            <a:avLst/>
          </a:prstGeom>
          <a:noFill/>
          <a:ln w="9525">
            <a:noFill/>
            <a:miter lim="800000"/>
            <a:headEnd/>
            <a:tailEnd/>
          </a:ln>
          <a:effectLst/>
        </p:spPr>
        <p:txBody>
          <a:bodyPr>
            <a:spAutoFit/>
          </a:bodyPr>
          <a:lstStyle/>
          <a:p>
            <a:pPr algn="l">
              <a:spcBef>
                <a:spcPct val="50000"/>
              </a:spcBef>
            </a:pPr>
            <a:r>
              <a:rPr lang="fr-FR" sz="2400" b="1">
                <a:solidFill>
                  <a:srgbClr val="FF0000"/>
                </a:solidFill>
                <a:latin typeface="Tahoma" pitchFamily="34" charset="0"/>
              </a:rPr>
              <a:t>Respons Adaptif</a:t>
            </a:r>
            <a:endParaRPr lang="en-US" sz="2400" b="1">
              <a:solidFill>
                <a:srgbClr val="FF0000"/>
              </a:solidFill>
              <a:latin typeface="Tahoma" pitchFamily="34" charset="0"/>
            </a:endParaRPr>
          </a:p>
        </p:txBody>
      </p:sp>
      <p:sp>
        <p:nvSpPr>
          <p:cNvPr id="9226" name="Text Box 10"/>
          <p:cNvSpPr txBox="1">
            <a:spLocks noChangeArrowheads="1"/>
          </p:cNvSpPr>
          <p:nvPr/>
        </p:nvSpPr>
        <p:spPr bwMode="auto">
          <a:xfrm>
            <a:off x="5943600" y="1668463"/>
            <a:ext cx="3276600" cy="457200"/>
          </a:xfrm>
          <a:prstGeom prst="rect">
            <a:avLst/>
          </a:prstGeom>
          <a:noFill/>
          <a:ln w="9525">
            <a:noFill/>
            <a:miter lim="800000"/>
            <a:headEnd/>
            <a:tailEnd/>
          </a:ln>
          <a:effectLst/>
        </p:spPr>
        <p:txBody>
          <a:bodyPr>
            <a:spAutoFit/>
          </a:bodyPr>
          <a:lstStyle/>
          <a:p>
            <a:pPr algn="l">
              <a:spcBef>
                <a:spcPct val="50000"/>
              </a:spcBef>
            </a:pPr>
            <a:r>
              <a:rPr lang="fr-FR" sz="2400" b="1">
                <a:solidFill>
                  <a:srgbClr val="FF0000"/>
                </a:solidFill>
                <a:latin typeface="Tahoma" pitchFamily="34" charset="0"/>
              </a:rPr>
              <a:t>Respons Maladaftif</a:t>
            </a:r>
            <a:endParaRPr lang="en-US" sz="2400" b="1">
              <a:solidFill>
                <a:srgbClr val="FF0000"/>
              </a:solidFill>
              <a:latin typeface="Tahoma" pitchFamily="34" charset="0"/>
            </a:endParaRPr>
          </a:p>
        </p:txBody>
      </p:sp>
      <p:sp>
        <p:nvSpPr>
          <p:cNvPr id="9227" name="Text Box 11"/>
          <p:cNvSpPr txBox="1">
            <a:spLocks noChangeArrowheads="1"/>
          </p:cNvSpPr>
          <p:nvPr/>
        </p:nvSpPr>
        <p:spPr bwMode="auto">
          <a:xfrm>
            <a:off x="457200" y="2057400"/>
            <a:ext cx="2590800" cy="4730750"/>
          </a:xfrm>
          <a:prstGeom prst="rect">
            <a:avLst/>
          </a:prstGeom>
          <a:noFill/>
          <a:ln w="9525">
            <a:noFill/>
            <a:miter lim="800000"/>
            <a:headEnd/>
            <a:tailEnd/>
          </a:ln>
          <a:effectLst/>
        </p:spPr>
        <p:txBody>
          <a:bodyPr>
            <a:spAutoFit/>
          </a:bodyPr>
          <a:lstStyle/>
          <a:p>
            <a:pPr marL="227013" indent="-227013" algn="l">
              <a:spcBef>
                <a:spcPct val="50000"/>
              </a:spcBef>
            </a:pPr>
            <a:r>
              <a:rPr lang="fr-FR" sz="2400" b="1">
                <a:solidFill>
                  <a:schemeClr val="tx1"/>
                </a:solidFill>
                <a:latin typeface="Tahoma" pitchFamily="34" charset="0"/>
              </a:rPr>
              <a:t>Sehat Jiwa</a:t>
            </a:r>
          </a:p>
          <a:p>
            <a:pPr marL="227013" indent="-227013" algn="l">
              <a:spcBef>
                <a:spcPct val="50000"/>
              </a:spcBef>
            </a:pPr>
            <a:endParaRPr lang="fr-FR" sz="800" b="1">
              <a:solidFill>
                <a:schemeClr val="tx1"/>
              </a:solidFill>
              <a:latin typeface="Tahoma" pitchFamily="34" charset="0"/>
            </a:endParaRPr>
          </a:p>
          <a:p>
            <a:pPr marL="227013" indent="-227013" algn="l">
              <a:lnSpc>
                <a:spcPct val="80000"/>
              </a:lnSpc>
              <a:spcBef>
                <a:spcPct val="50000"/>
              </a:spcBef>
              <a:buFontTx/>
              <a:buChar char="•"/>
            </a:pPr>
            <a:r>
              <a:rPr lang="fr-FR" sz="2400">
                <a:solidFill>
                  <a:schemeClr val="tx1"/>
                </a:solidFill>
                <a:latin typeface="Tahoma" pitchFamily="34" charset="0"/>
              </a:rPr>
              <a:t>Pikiran logis</a:t>
            </a:r>
          </a:p>
          <a:p>
            <a:pPr marL="227013" indent="-227013" algn="l">
              <a:lnSpc>
                <a:spcPct val="80000"/>
              </a:lnSpc>
              <a:spcBef>
                <a:spcPct val="50000"/>
              </a:spcBef>
            </a:pPr>
            <a:endParaRPr lang="fr-FR" sz="2400">
              <a:solidFill>
                <a:schemeClr val="tx1"/>
              </a:solidFill>
              <a:latin typeface="Tahoma" pitchFamily="34" charset="0"/>
            </a:endParaRPr>
          </a:p>
          <a:p>
            <a:pPr marL="227013" indent="-227013" algn="l">
              <a:lnSpc>
                <a:spcPct val="80000"/>
              </a:lnSpc>
              <a:spcBef>
                <a:spcPct val="50000"/>
              </a:spcBef>
              <a:buFontTx/>
              <a:buChar char="•"/>
            </a:pPr>
            <a:r>
              <a:rPr lang="fr-FR" sz="2400">
                <a:solidFill>
                  <a:schemeClr val="tx1"/>
                </a:solidFill>
                <a:latin typeface="Tahoma" pitchFamily="34" charset="0"/>
              </a:rPr>
              <a:t>Persepsi akurat</a:t>
            </a:r>
          </a:p>
          <a:p>
            <a:pPr marL="227013" indent="-227013" algn="l">
              <a:lnSpc>
                <a:spcPct val="80000"/>
              </a:lnSpc>
              <a:spcBef>
                <a:spcPct val="50000"/>
              </a:spcBef>
              <a:buFontTx/>
              <a:buChar char="•"/>
            </a:pPr>
            <a:r>
              <a:rPr lang="fr-FR" sz="2400">
                <a:solidFill>
                  <a:schemeClr val="tx1"/>
                </a:solidFill>
                <a:latin typeface="Tahoma" pitchFamily="34" charset="0"/>
              </a:rPr>
              <a:t>Emosi konsisten</a:t>
            </a:r>
          </a:p>
          <a:p>
            <a:pPr marL="227013" indent="-227013" algn="l">
              <a:lnSpc>
                <a:spcPct val="80000"/>
              </a:lnSpc>
              <a:spcBef>
                <a:spcPct val="50000"/>
              </a:spcBef>
            </a:pPr>
            <a:endParaRPr lang="fr-FR" sz="2400">
              <a:solidFill>
                <a:schemeClr val="tx1"/>
              </a:solidFill>
              <a:latin typeface="Tahoma" pitchFamily="34" charset="0"/>
            </a:endParaRPr>
          </a:p>
          <a:p>
            <a:pPr marL="227013" indent="-227013" algn="l">
              <a:lnSpc>
                <a:spcPct val="80000"/>
              </a:lnSpc>
              <a:spcBef>
                <a:spcPct val="50000"/>
              </a:spcBef>
            </a:pPr>
            <a:r>
              <a:rPr lang="fr-FR" sz="2400">
                <a:solidFill>
                  <a:schemeClr val="tx1"/>
                </a:solidFill>
                <a:latin typeface="Tahoma" pitchFamily="34" charset="0"/>
              </a:rPr>
              <a:t>Perilaku sesuai</a:t>
            </a:r>
          </a:p>
          <a:p>
            <a:pPr marL="227013" indent="-227013" algn="l">
              <a:lnSpc>
                <a:spcPct val="80000"/>
              </a:lnSpc>
              <a:spcBef>
                <a:spcPct val="50000"/>
              </a:spcBef>
            </a:pPr>
            <a:endParaRPr lang="fr-FR" sz="2400">
              <a:solidFill>
                <a:schemeClr val="tx1"/>
              </a:solidFill>
              <a:latin typeface="Tahoma" pitchFamily="34" charset="0"/>
            </a:endParaRPr>
          </a:p>
          <a:p>
            <a:pPr marL="227013" indent="-227013" algn="l">
              <a:lnSpc>
                <a:spcPct val="80000"/>
              </a:lnSpc>
              <a:spcBef>
                <a:spcPct val="50000"/>
              </a:spcBef>
              <a:buFontTx/>
              <a:buChar char="•"/>
            </a:pPr>
            <a:r>
              <a:rPr lang="fr-FR" sz="2400">
                <a:solidFill>
                  <a:schemeClr val="tx1"/>
                </a:solidFill>
                <a:latin typeface="Tahoma" pitchFamily="34" charset="0"/>
              </a:rPr>
              <a:t>Hub. sosial memuaskan</a:t>
            </a:r>
            <a:endParaRPr lang="en-US" sz="2400">
              <a:solidFill>
                <a:schemeClr val="tx1"/>
              </a:solidFill>
              <a:latin typeface="Tahoma" pitchFamily="34" charset="0"/>
            </a:endParaRPr>
          </a:p>
        </p:txBody>
      </p:sp>
      <p:sp>
        <p:nvSpPr>
          <p:cNvPr id="9228" name="Text Box 12"/>
          <p:cNvSpPr txBox="1">
            <a:spLocks noChangeArrowheads="1"/>
          </p:cNvSpPr>
          <p:nvPr/>
        </p:nvSpPr>
        <p:spPr bwMode="auto">
          <a:xfrm>
            <a:off x="3200400" y="1981200"/>
            <a:ext cx="2895600" cy="4546600"/>
          </a:xfrm>
          <a:prstGeom prst="rect">
            <a:avLst/>
          </a:prstGeom>
          <a:noFill/>
          <a:ln w="9525">
            <a:noFill/>
            <a:miter lim="800000"/>
            <a:headEnd/>
            <a:tailEnd/>
          </a:ln>
          <a:effectLst/>
        </p:spPr>
        <p:txBody>
          <a:bodyPr>
            <a:spAutoFit/>
          </a:bodyPr>
          <a:lstStyle/>
          <a:p>
            <a:pPr marL="227013" indent="-227013" algn="l">
              <a:spcBef>
                <a:spcPct val="50000"/>
              </a:spcBef>
            </a:pPr>
            <a:r>
              <a:rPr lang="fr-FR" sz="2400" b="1">
                <a:solidFill>
                  <a:schemeClr val="tx1"/>
                </a:solidFill>
                <a:latin typeface="Tahoma" pitchFamily="34" charset="0"/>
              </a:rPr>
              <a:t>Masalah Psikososial</a:t>
            </a:r>
          </a:p>
          <a:p>
            <a:pPr marL="227013" indent="-227013" algn="l">
              <a:lnSpc>
                <a:spcPct val="90000"/>
              </a:lnSpc>
              <a:spcBef>
                <a:spcPct val="50000"/>
              </a:spcBef>
              <a:buFontTx/>
              <a:buChar char="•"/>
            </a:pPr>
            <a:r>
              <a:rPr lang="fr-FR" sz="2400">
                <a:solidFill>
                  <a:schemeClr val="tx1"/>
                </a:solidFill>
                <a:latin typeface="Tahoma" pitchFamily="34" charset="0"/>
              </a:rPr>
              <a:t>Pikiran kadang  menyimpang</a:t>
            </a:r>
          </a:p>
          <a:p>
            <a:pPr marL="227013" indent="-227013" algn="l">
              <a:lnSpc>
                <a:spcPct val="90000"/>
              </a:lnSpc>
              <a:spcBef>
                <a:spcPct val="50000"/>
              </a:spcBef>
              <a:buFontTx/>
              <a:buChar char="•"/>
            </a:pPr>
            <a:r>
              <a:rPr lang="fr-FR" sz="2400">
                <a:solidFill>
                  <a:schemeClr val="tx1"/>
                </a:solidFill>
                <a:latin typeface="Tahoma" pitchFamily="34" charset="0"/>
              </a:rPr>
              <a:t> Ilusi </a:t>
            </a:r>
          </a:p>
          <a:p>
            <a:pPr marL="227013" indent="-227013" algn="l">
              <a:lnSpc>
                <a:spcPct val="90000"/>
              </a:lnSpc>
              <a:spcBef>
                <a:spcPct val="50000"/>
              </a:spcBef>
              <a:buFontTx/>
              <a:buChar char="•"/>
            </a:pPr>
            <a:r>
              <a:rPr lang="fr-FR" sz="2400">
                <a:solidFill>
                  <a:schemeClr val="tx1"/>
                </a:solidFill>
                <a:latin typeface="Tahoma" pitchFamily="34" charset="0"/>
              </a:rPr>
              <a:t>Reaksi emosional</a:t>
            </a:r>
          </a:p>
          <a:p>
            <a:pPr marL="227013" indent="-227013" algn="l">
              <a:lnSpc>
                <a:spcPct val="90000"/>
              </a:lnSpc>
              <a:spcBef>
                <a:spcPct val="50000"/>
              </a:spcBef>
            </a:pPr>
            <a:endParaRPr lang="fr-FR" sz="2400">
              <a:solidFill>
                <a:schemeClr val="tx1"/>
              </a:solidFill>
              <a:latin typeface="Tahoma" pitchFamily="34" charset="0"/>
            </a:endParaRPr>
          </a:p>
          <a:p>
            <a:pPr marL="227013" indent="-227013" algn="l">
              <a:lnSpc>
                <a:spcPct val="90000"/>
              </a:lnSpc>
              <a:spcBef>
                <a:spcPct val="50000"/>
              </a:spcBef>
              <a:buFontTx/>
              <a:buChar char="•"/>
            </a:pPr>
            <a:r>
              <a:rPr lang="fr-FR" sz="2400">
                <a:solidFill>
                  <a:schemeClr val="tx1"/>
                </a:solidFill>
                <a:latin typeface="Tahoma" pitchFamily="34" charset="0"/>
              </a:rPr>
              <a:t>Perilaku kadang  tidak sesuai</a:t>
            </a:r>
          </a:p>
          <a:p>
            <a:pPr marL="227013" indent="-227013" algn="l">
              <a:lnSpc>
                <a:spcPct val="90000"/>
              </a:lnSpc>
              <a:spcBef>
                <a:spcPct val="50000"/>
              </a:spcBef>
              <a:buFontTx/>
              <a:buChar char="•"/>
            </a:pPr>
            <a:r>
              <a:rPr lang="fr-FR" sz="2400">
                <a:solidFill>
                  <a:schemeClr val="tx1"/>
                </a:solidFill>
                <a:latin typeface="Tahoma" pitchFamily="34" charset="0"/>
              </a:rPr>
              <a:t>Menarik diri</a:t>
            </a:r>
            <a:endParaRPr lang="en-US" sz="2400">
              <a:solidFill>
                <a:schemeClr val="tx1"/>
              </a:solidFill>
              <a:latin typeface="Tahoma" pitchFamily="34" charset="0"/>
            </a:endParaRPr>
          </a:p>
        </p:txBody>
      </p:sp>
      <p:sp>
        <p:nvSpPr>
          <p:cNvPr id="9229" name="Text Box 13"/>
          <p:cNvSpPr txBox="1">
            <a:spLocks noChangeArrowheads="1"/>
          </p:cNvSpPr>
          <p:nvPr/>
        </p:nvSpPr>
        <p:spPr bwMode="auto">
          <a:xfrm>
            <a:off x="6324600" y="2286000"/>
            <a:ext cx="2819400" cy="4291013"/>
          </a:xfrm>
          <a:prstGeom prst="rect">
            <a:avLst/>
          </a:prstGeom>
          <a:noFill/>
          <a:ln w="9525">
            <a:noFill/>
            <a:miter lim="800000"/>
            <a:headEnd/>
            <a:tailEnd/>
          </a:ln>
          <a:effectLst/>
        </p:spPr>
        <p:txBody>
          <a:bodyPr>
            <a:spAutoFit/>
          </a:bodyPr>
          <a:lstStyle/>
          <a:p>
            <a:pPr marL="290513" indent="-290513" algn="l"/>
            <a:r>
              <a:rPr lang="fr-FR" sz="2400" b="1">
                <a:solidFill>
                  <a:schemeClr val="tx1"/>
                </a:solidFill>
                <a:latin typeface="Tahoma" pitchFamily="34" charset="0"/>
              </a:rPr>
              <a:t>Gangguan Jiwa</a:t>
            </a:r>
          </a:p>
          <a:p>
            <a:pPr marL="290513" indent="-290513" algn="l"/>
            <a:endParaRPr lang="fr-FR" sz="1200" b="1">
              <a:solidFill>
                <a:schemeClr val="tx1"/>
              </a:solidFill>
              <a:latin typeface="Tahoma" pitchFamily="34" charset="0"/>
            </a:endParaRPr>
          </a:p>
          <a:p>
            <a:pPr marL="290513" indent="-290513" algn="l">
              <a:buFontTx/>
              <a:buChar char="•"/>
            </a:pPr>
            <a:r>
              <a:rPr lang="fr-FR" sz="2400">
                <a:solidFill>
                  <a:schemeClr val="tx1"/>
                </a:solidFill>
                <a:latin typeface="Tahoma" pitchFamily="34" charset="0"/>
              </a:rPr>
              <a:t>Waham</a:t>
            </a:r>
          </a:p>
          <a:p>
            <a:pPr marL="290513" indent="-290513" algn="l"/>
            <a:endParaRPr lang="fr-FR" sz="2400">
              <a:solidFill>
                <a:schemeClr val="tx1"/>
              </a:solidFill>
              <a:latin typeface="Tahoma" pitchFamily="34" charset="0"/>
            </a:endParaRPr>
          </a:p>
          <a:p>
            <a:pPr marL="290513" indent="-290513" algn="just" eaLnBrk="0" hangingPunct="0">
              <a:buFontTx/>
              <a:buChar char="•"/>
            </a:pPr>
            <a:r>
              <a:rPr lang="fr-FR" sz="2400">
                <a:solidFill>
                  <a:schemeClr val="tx1"/>
                </a:solidFill>
                <a:latin typeface="Tahoma" pitchFamily="34" charset="0"/>
              </a:rPr>
              <a:t>Halusinasi</a:t>
            </a:r>
          </a:p>
          <a:p>
            <a:pPr marL="290513" indent="-290513" algn="just" eaLnBrk="0" hangingPunct="0"/>
            <a:endParaRPr lang="fr-FR" sz="2400">
              <a:solidFill>
                <a:schemeClr val="tx1"/>
              </a:solidFill>
              <a:latin typeface="Tahoma" pitchFamily="34" charset="0"/>
            </a:endParaRPr>
          </a:p>
          <a:p>
            <a:pPr marL="290513" indent="-290513" algn="just" eaLnBrk="0" hangingPunct="0">
              <a:buFontTx/>
              <a:buChar char="•"/>
            </a:pPr>
            <a:r>
              <a:rPr lang="fr-FR" sz="2400">
                <a:solidFill>
                  <a:schemeClr val="tx1"/>
                </a:solidFill>
                <a:latin typeface="Tahoma" pitchFamily="34" charset="0"/>
              </a:rPr>
              <a:t>Ketidakmampuan                             mengendalikan  emosi</a:t>
            </a:r>
          </a:p>
          <a:p>
            <a:pPr marL="290513" indent="-290513" algn="just" eaLnBrk="0" hangingPunct="0">
              <a:buFontTx/>
              <a:buChar char="•"/>
            </a:pPr>
            <a:r>
              <a:rPr lang="fr-FR" sz="2400">
                <a:solidFill>
                  <a:schemeClr val="tx1"/>
                </a:solidFill>
                <a:latin typeface="Tahoma" pitchFamily="34" charset="0"/>
              </a:rPr>
              <a:t>Ketidakteraturan</a:t>
            </a:r>
          </a:p>
          <a:p>
            <a:pPr marL="290513" indent="-290513" algn="just" eaLnBrk="0" hangingPunct="0"/>
            <a:endParaRPr lang="fr-FR" sz="2400">
              <a:solidFill>
                <a:schemeClr val="tx1"/>
              </a:solidFill>
              <a:latin typeface="Tahoma" pitchFamily="34" charset="0"/>
            </a:endParaRPr>
          </a:p>
          <a:p>
            <a:pPr marL="290513" indent="-290513" algn="just" eaLnBrk="0" hangingPunct="0">
              <a:buFontTx/>
              <a:buChar char="•"/>
            </a:pPr>
            <a:r>
              <a:rPr lang="fr-FR" sz="2400">
                <a:solidFill>
                  <a:schemeClr val="tx1"/>
                </a:solidFill>
                <a:latin typeface="Tahoma" pitchFamily="34" charset="0"/>
              </a:rPr>
              <a:t>Isolasi sosial</a:t>
            </a:r>
            <a:endParaRPr lang="en-US" sz="2400">
              <a:solidFill>
                <a:schemeClr val="tx1"/>
              </a:solidFill>
            </a:endParaRP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64" name="Oval 52"/>
          <p:cNvSpPr>
            <a:spLocks noChangeArrowheads="1"/>
          </p:cNvSpPr>
          <p:nvPr/>
        </p:nvSpPr>
        <p:spPr bwMode="auto">
          <a:xfrm>
            <a:off x="304800" y="3886200"/>
            <a:ext cx="2971800" cy="2362200"/>
          </a:xfrm>
          <a:prstGeom prst="ellipse">
            <a:avLst/>
          </a:prstGeom>
          <a:solidFill>
            <a:srgbClr val="FFFF99"/>
          </a:solidFill>
          <a:ln w="9525">
            <a:solidFill>
              <a:schemeClr val="tx1"/>
            </a:solidFill>
            <a:round/>
            <a:headEnd/>
            <a:tailEnd/>
          </a:ln>
          <a:effectLst/>
        </p:spPr>
        <p:txBody>
          <a:bodyPr wrap="none" anchor="ctr"/>
          <a:lstStyle/>
          <a:p>
            <a:endParaRPr lang="en-US"/>
          </a:p>
        </p:txBody>
      </p:sp>
      <p:sp>
        <p:nvSpPr>
          <p:cNvPr id="13361" name="Oval 49"/>
          <p:cNvSpPr>
            <a:spLocks noChangeArrowheads="1"/>
          </p:cNvSpPr>
          <p:nvPr/>
        </p:nvSpPr>
        <p:spPr bwMode="auto">
          <a:xfrm>
            <a:off x="6019800" y="3733800"/>
            <a:ext cx="1828800" cy="685800"/>
          </a:xfrm>
          <a:prstGeom prst="ellipse">
            <a:avLst/>
          </a:prstGeom>
          <a:solidFill>
            <a:srgbClr val="FFFF99"/>
          </a:solidFill>
          <a:ln w="9525">
            <a:solidFill>
              <a:schemeClr val="tx1"/>
            </a:solidFill>
            <a:round/>
            <a:headEnd/>
            <a:tailEnd/>
          </a:ln>
          <a:effectLst/>
        </p:spPr>
        <p:txBody>
          <a:bodyPr wrap="none" anchor="ctr"/>
          <a:lstStyle/>
          <a:p>
            <a:endParaRPr lang="en-US"/>
          </a:p>
        </p:txBody>
      </p:sp>
      <p:sp>
        <p:nvSpPr>
          <p:cNvPr id="13360" name="Oval 48"/>
          <p:cNvSpPr>
            <a:spLocks noChangeArrowheads="1"/>
          </p:cNvSpPr>
          <p:nvPr/>
        </p:nvSpPr>
        <p:spPr bwMode="auto">
          <a:xfrm>
            <a:off x="3962400" y="3200400"/>
            <a:ext cx="2362200" cy="685800"/>
          </a:xfrm>
          <a:prstGeom prst="ellipse">
            <a:avLst/>
          </a:prstGeom>
          <a:solidFill>
            <a:srgbClr val="FFFF99"/>
          </a:solidFill>
          <a:ln w="9525">
            <a:solidFill>
              <a:schemeClr val="tx1"/>
            </a:solidFill>
            <a:round/>
            <a:headEnd/>
            <a:tailEnd/>
          </a:ln>
          <a:effectLst/>
        </p:spPr>
        <p:txBody>
          <a:bodyPr wrap="none" anchor="ctr"/>
          <a:lstStyle/>
          <a:p>
            <a:endParaRPr lang="en-US"/>
          </a:p>
        </p:txBody>
      </p:sp>
      <p:sp>
        <p:nvSpPr>
          <p:cNvPr id="13359" name="Oval 47"/>
          <p:cNvSpPr>
            <a:spLocks noChangeArrowheads="1"/>
          </p:cNvSpPr>
          <p:nvPr/>
        </p:nvSpPr>
        <p:spPr bwMode="auto">
          <a:xfrm>
            <a:off x="2895600" y="2743200"/>
            <a:ext cx="1447800" cy="533400"/>
          </a:xfrm>
          <a:prstGeom prst="ellipse">
            <a:avLst/>
          </a:prstGeom>
          <a:solidFill>
            <a:srgbClr val="FFFF99"/>
          </a:solidFill>
          <a:ln w="9525">
            <a:solidFill>
              <a:schemeClr val="tx1"/>
            </a:solidFill>
            <a:round/>
            <a:headEnd/>
            <a:tailEnd/>
          </a:ln>
          <a:effectLst/>
        </p:spPr>
        <p:txBody>
          <a:bodyPr wrap="none" anchor="ctr"/>
          <a:lstStyle/>
          <a:p>
            <a:endParaRPr lang="en-US"/>
          </a:p>
        </p:txBody>
      </p:sp>
      <p:sp>
        <p:nvSpPr>
          <p:cNvPr id="13358" name="Oval 46"/>
          <p:cNvSpPr>
            <a:spLocks noChangeArrowheads="1"/>
          </p:cNvSpPr>
          <p:nvPr/>
        </p:nvSpPr>
        <p:spPr bwMode="auto">
          <a:xfrm>
            <a:off x="609600" y="2362200"/>
            <a:ext cx="2514600" cy="609600"/>
          </a:xfrm>
          <a:prstGeom prst="ellipse">
            <a:avLst/>
          </a:prstGeom>
          <a:solidFill>
            <a:srgbClr val="FFFF99"/>
          </a:solidFill>
          <a:ln w="9525">
            <a:solidFill>
              <a:schemeClr val="tx1"/>
            </a:solidFill>
            <a:round/>
            <a:headEnd/>
            <a:tailEnd/>
          </a:ln>
          <a:effectLst/>
        </p:spPr>
        <p:txBody>
          <a:bodyPr wrap="none" anchor="ctr"/>
          <a:lstStyle/>
          <a:p>
            <a:endParaRPr lang="en-US"/>
          </a:p>
        </p:txBody>
      </p:sp>
      <p:sp>
        <p:nvSpPr>
          <p:cNvPr id="13356" name="Rectangle 44"/>
          <p:cNvSpPr>
            <a:spLocks noChangeArrowheads="1"/>
          </p:cNvSpPr>
          <p:nvPr/>
        </p:nvSpPr>
        <p:spPr bwMode="auto">
          <a:xfrm>
            <a:off x="1371600" y="762000"/>
            <a:ext cx="6324600" cy="1371600"/>
          </a:xfrm>
          <a:prstGeom prst="rect">
            <a:avLst/>
          </a:prstGeom>
          <a:solidFill>
            <a:srgbClr val="FFFF99"/>
          </a:solidFill>
          <a:ln w="9525">
            <a:solidFill>
              <a:schemeClr val="tx1"/>
            </a:solidFill>
            <a:miter lim="800000"/>
            <a:headEnd/>
            <a:tailEnd/>
          </a:ln>
          <a:effectLst/>
        </p:spPr>
        <p:txBody>
          <a:bodyPr wrap="none" anchor="ctr"/>
          <a:lstStyle/>
          <a:p>
            <a:endParaRPr lang="en-US"/>
          </a:p>
        </p:txBody>
      </p:sp>
      <p:sp>
        <p:nvSpPr>
          <p:cNvPr id="13355" name="Rectangle 43"/>
          <p:cNvSpPr>
            <a:spLocks noGrp="1" noChangeArrowheads="1"/>
          </p:cNvSpPr>
          <p:nvPr>
            <p:ph type="title"/>
          </p:nvPr>
        </p:nvSpPr>
        <p:spPr>
          <a:xfrm>
            <a:off x="1371600" y="914400"/>
            <a:ext cx="7498080" cy="1143000"/>
          </a:xfrm>
        </p:spPr>
        <p:txBody>
          <a:bodyPr>
            <a:normAutofit fontScale="90000"/>
          </a:bodyPr>
          <a:lstStyle/>
          <a:p>
            <a:r>
              <a:rPr lang="en-US" sz="4000" dirty="0" err="1"/>
              <a:t>Keperawatan</a:t>
            </a:r>
            <a:r>
              <a:rPr lang="en-US" sz="4000" dirty="0"/>
              <a:t> </a:t>
            </a:r>
            <a:r>
              <a:rPr lang="en-US" sz="4000" dirty="0" err="1"/>
              <a:t>Keseharan</a:t>
            </a:r>
            <a:r>
              <a:rPr lang="en-US" sz="4000" dirty="0"/>
              <a:t> </a:t>
            </a:r>
            <a:r>
              <a:rPr lang="en-US" sz="4000" dirty="0" err="1"/>
              <a:t>Jiwa</a:t>
            </a:r>
            <a:r>
              <a:rPr lang="en-US" sz="4000" dirty="0"/>
              <a:t> </a:t>
            </a:r>
            <a:r>
              <a:rPr lang="en-US" sz="4000" dirty="0" err="1"/>
              <a:t>Komunitas</a:t>
            </a:r>
            <a:endParaRPr lang="en-US" sz="4000" dirty="0"/>
          </a:p>
        </p:txBody>
      </p:sp>
      <p:sp>
        <p:nvSpPr>
          <p:cNvPr id="13315" name="Rectangle 3"/>
          <p:cNvSpPr>
            <a:spLocks noGrp="1" noChangeArrowheads="1"/>
          </p:cNvSpPr>
          <p:nvPr>
            <p:ph idx="1"/>
          </p:nvPr>
        </p:nvSpPr>
        <p:spPr>
          <a:xfrm>
            <a:off x="609600" y="1905000"/>
            <a:ext cx="7696200" cy="4267200"/>
          </a:xfrm>
        </p:spPr>
        <p:txBody>
          <a:bodyPr/>
          <a:lstStyle/>
          <a:p>
            <a:pPr marL="406400" indent="-406400" algn="ctr">
              <a:buFontTx/>
              <a:buNone/>
            </a:pPr>
            <a:r>
              <a:rPr lang="fr-FR" sz="2800" dirty="0">
                <a:latin typeface="Tahoma" pitchFamily="34" charset="0"/>
              </a:rPr>
              <a:t>  </a:t>
            </a:r>
            <a:r>
              <a:rPr lang="fr-FR" sz="2800" b="1" dirty="0"/>
              <a:t>	</a:t>
            </a:r>
          </a:p>
          <a:p>
            <a:pPr marL="406400" indent="-406400">
              <a:buFontTx/>
              <a:buNone/>
            </a:pPr>
            <a:r>
              <a:rPr lang="en-US" sz="2400" dirty="0"/>
              <a:t>  </a:t>
            </a:r>
            <a:r>
              <a:rPr lang="en-US" sz="2400" dirty="0" err="1"/>
              <a:t>Komprehensif</a:t>
            </a:r>
            <a:r>
              <a:rPr lang="en-US" sz="2400" dirty="0"/>
              <a:t> </a:t>
            </a:r>
          </a:p>
          <a:p>
            <a:pPr marL="406400" indent="-406400">
              <a:buFontTx/>
              <a:buNone/>
            </a:pPr>
            <a:r>
              <a:rPr lang="en-US" sz="2400" dirty="0"/>
              <a:t>			      </a:t>
            </a:r>
            <a:r>
              <a:rPr lang="en-US" sz="2400" dirty="0" err="1"/>
              <a:t>Holistik</a:t>
            </a:r>
            <a:endParaRPr lang="en-US" sz="2400" dirty="0"/>
          </a:p>
          <a:p>
            <a:pPr marL="406400" indent="-406400">
              <a:buFontTx/>
              <a:buNone/>
            </a:pPr>
            <a:r>
              <a:rPr lang="en-US" sz="2400" dirty="0"/>
              <a:t>				        </a:t>
            </a:r>
            <a:r>
              <a:rPr lang="en-US" sz="2400" dirty="0" err="1"/>
              <a:t>Terus-menerus</a:t>
            </a:r>
            <a:endParaRPr lang="en-US" sz="2400" dirty="0"/>
          </a:p>
          <a:p>
            <a:pPr marL="406400" indent="-406400">
              <a:buFontTx/>
              <a:buNone/>
            </a:pPr>
            <a:r>
              <a:rPr lang="en-US" sz="2400" dirty="0"/>
              <a:t>						             </a:t>
            </a:r>
            <a:r>
              <a:rPr lang="en-US" sz="2400" dirty="0" err="1"/>
              <a:t>Paripurna</a:t>
            </a:r>
            <a:endParaRPr lang="en-US" sz="2400" dirty="0"/>
          </a:p>
          <a:p>
            <a:pPr marL="406400" indent="-406400">
              <a:buFontTx/>
              <a:buNone/>
            </a:pPr>
            <a:r>
              <a:rPr lang="en-US" sz="2400" dirty="0" err="1"/>
              <a:t>Fokus</a:t>
            </a:r>
            <a:r>
              <a:rPr lang="en-US" sz="2400" dirty="0"/>
              <a:t> </a:t>
            </a:r>
            <a:r>
              <a:rPr lang="en-US" sz="2400" dirty="0" err="1"/>
              <a:t>pada</a:t>
            </a:r>
            <a:r>
              <a:rPr lang="en-US" sz="2400" dirty="0"/>
              <a:t> </a:t>
            </a:r>
            <a:r>
              <a:rPr lang="en-US" sz="2400" dirty="0" err="1"/>
              <a:t>masy</a:t>
            </a:r>
            <a:endParaRPr lang="en-US" sz="2400" dirty="0"/>
          </a:p>
          <a:p>
            <a:pPr marL="406400" indent="-406400">
              <a:buFont typeface="Wingdings" pitchFamily="2" charset="2"/>
              <a:buChar char="§"/>
            </a:pPr>
            <a:r>
              <a:rPr lang="en-US" sz="2400" dirty="0" err="1"/>
              <a:t>Sehat</a:t>
            </a:r>
            <a:r>
              <a:rPr lang="en-US" sz="2400" dirty="0"/>
              <a:t> </a:t>
            </a:r>
            <a:r>
              <a:rPr lang="en-US" sz="2400" dirty="0" err="1"/>
              <a:t>jiwa</a:t>
            </a:r>
            <a:endParaRPr lang="en-US" sz="2400" dirty="0"/>
          </a:p>
          <a:p>
            <a:pPr marL="406400" indent="-406400">
              <a:buFont typeface="Wingdings" pitchFamily="2" charset="2"/>
              <a:buChar char="§"/>
            </a:pPr>
            <a:r>
              <a:rPr lang="en-US" sz="2400" dirty="0" err="1"/>
              <a:t>Rentan</a:t>
            </a:r>
            <a:r>
              <a:rPr lang="en-US" sz="2400" dirty="0"/>
              <a:t> </a:t>
            </a:r>
            <a:r>
              <a:rPr lang="en-US" sz="2400" dirty="0" err="1"/>
              <a:t>stres</a:t>
            </a:r>
            <a:endParaRPr lang="en-US" sz="2400" dirty="0"/>
          </a:p>
          <a:p>
            <a:pPr marL="406400" indent="-406400">
              <a:buFont typeface="Wingdings" pitchFamily="2" charset="2"/>
              <a:buChar char="§"/>
            </a:pPr>
            <a:r>
              <a:rPr lang="en-US" sz="2400" dirty="0" err="1"/>
              <a:t>Pemulihan</a:t>
            </a:r>
            <a:r>
              <a:rPr lang="en-US" sz="2400" dirty="0"/>
              <a:t>	</a:t>
            </a:r>
          </a:p>
        </p:txBody>
      </p:sp>
      <p:sp>
        <p:nvSpPr>
          <p:cNvPr id="13363" name="AutoShape 51"/>
          <p:cNvSpPr>
            <a:spLocks noChangeArrowheads="1"/>
          </p:cNvSpPr>
          <p:nvPr/>
        </p:nvSpPr>
        <p:spPr bwMode="auto">
          <a:xfrm>
            <a:off x="7696200" y="1752600"/>
            <a:ext cx="809625" cy="1143000"/>
          </a:xfrm>
          <a:prstGeom prst="curvedLeftArrow">
            <a:avLst>
              <a:gd name="adj1" fmla="val 29804"/>
              <a:gd name="adj2" fmla="val 56471"/>
              <a:gd name="adj3" fmla="val 29606"/>
            </a:avLst>
          </a:prstGeom>
          <a:solidFill>
            <a:srgbClr val="FF9900"/>
          </a:solidFill>
          <a:ln w="9525">
            <a:solidFill>
              <a:schemeClr val="tx1"/>
            </a:solidFill>
            <a:miter lim="800000"/>
            <a:headEnd/>
            <a:tailEnd/>
          </a:ln>
          <a:effectLst/>
        </p:spPr>
        <p:txBody>
          <a:bodyPr wrap="none" anchor="ctr"/>
          <a:lstStyle/>
          <a:p>
            <a:endParaRPr lang="en-US"/>
          </a:p>
        </p:txBody>
      </p:sp>
      <p:sp>
        <p:nvSpPr>
          <p:cNvPr id="13365" name="AutoShape 53"/>
          <p:cNvSpPr>
            <a:spLocks noChangeArrowheads="1"/>
          </p:cNvSpPr>
          <p:nvPr/>
        </p:nvSpPr>
        <p:spPr bwMode="auto">
          <a:xfrm rot="1238521">
            <a:off x="4281488" y="4262438"/>
            <a:ext cx="762000" cy="1143000"/>
          </a:xfrm>
          <a:prstGeom prst="curvedLeftArrow">
            <a:avLst>
              <a:gd name="adj1" fmla="val 30000"/>
              <a:gd name="adj2" fmla="val 60000"/>
              <a:gd name="adj3" fmla="val 33333"/>
            </a:avLst>
          </a:prstGeom>
          <a:solidFill>
            <a:srgbClr val="FF0000"/>
          </a:solidFill>
          <a:ln w="9525">
            <a:solidFill>
              <a:schemeClr val="tx1"/>
            </a:solidFill>
            <a:miter lim="800000"/>
            <a:headEnd/>
            <a:tailEnd/>
          </a:ln>
          <a:effectLst/>
        </p:spPr>
        <p:txBody>
          <a:bodyPr wrap="none" anchor="ctr"/>
          <a:lstStyle/>
          <a:p>
            <a:endParaRPr lang="en-US"/>
          </a:p>
        </p:txBody>
      </p:sp>
      <p:sp>
        <p:nvSpPr>
          <p:cNvPr id="13366" name="AutoShape 54"/>
          <p:cNvSpPr>
            <a:spLocks noChangeArrowheads="1"/>
          </p:cNvSpPr>
          <p:nvPr/>
        </p:nvSpPr>
        <p:spPr bwMode="auto">
          <a:xfrm>
            <a:off x="4114800" y="4038600"/>
            <a:ext cx="228600" cy="228600"/>
          </a:xfrm>
          <a:prstGeom prst="flowChartConnector">
            <a:avLst/>
          </a:prstGeom>
          <a:solidFill>
            <a:srgbClr val="0000FF"/>
          </a:solidFill>
          <a:ln w="9525">
            <a:solidFill>
              <a:schemeClr val="tx1"/>
            </a:solidFill>
            <a:round/>
            <a:headEnd/>
            <a:tailEnd/>
          </a:ln>
          <a:effectLst/>
        </p:spPr>
        <p:txBody>
          <a:bodyPr wrap="none" anchor="ctr"/>
          <a:lstStyle/>
          <a:p>
            <a:endParaRPr lang="en-US"/>
          </a:p>
        </p:txBody>
      </p:sp>
      <p:sp>
        <p:nvSpPr>
          <p:cNvPr id="13367" name="AutoShape 55"/>
          <p:cNvSpPr>
            <a:spLocks noChangeArrowheads="1"/>
          </p:cNvSpPr>
          <p:nvPr/>
        </p:nvSpPr>
        <p:spPr bwMode="auto">
          <a:xfrm>
            <a:off x="3505200" y="3505200"/>
            <a:ext cx="228600" cy="228600"/>
          </a:xfrm>
          <a:prstGeom prst="flowChartConnector">
            <a:avLst/>
          </a:prstGeom>
          <a:solidFill>
            <a:srgbClr val="0000FF"/>
          </a:solidFill>
          <a:ln w="9525">
            <a:solidFill>
              <a:schemeClr val="tx1"/>
            </a:solidFill>
            <a:round/>
            <a:headEnd/>
            <a:tailEnd/>
          </a:ln>
          <a:effectLst/>
        </p:spPr>
        <p:txBody>
          <a:bodyPr wrap="none" anchor="ctr"/>
          <a:lstStyle/>
          <a:p>
            <a:endParaRPr lang="en-US"/>
          </a:p>
        </p:txBody>
      </p:sp>
      <p:sp>
        <p:nvSpPr>
          <p:cNvPr id="13368" name="AutoShape 56"/>
          <p:cNvSpPr>
            <a:spLocks noChangeArrowheads="1"/>
          </p:cNvSpPr>
          <p:nvPr/>
        </p:nvSpPr>
        <p:spPr bwMode="auto">
          <a:xfrm>
            <a:off x="3810000" y="3810000"/>
            <a:ext cx="228600" cy="228600"/>
          </a:xfrm>
          <a:prstGeom prst="flowChartConnector">
            <a:avLst/>
          </a:prstGeom>
          <a:solidFill>
            <a:srgbClr val="0000FF"/>
          </a:solidFill>
          <a:ln w="9525">
            <a:solidFill>
              <a:schemeClr val="tx1"/>
            </a:solidFill>
            <a:round/>
            <a:headEnd/>
            <a:tailEnd/>
          </a:ln>
          <a:effectLst/>
        </p:spPr>
        <p:txBody>
          <a:bodyPr wrap="none" anchor="ct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0" name="Rectangle 8"/>
          <p:cNvSpPr>
            <a:spLocks noChangeArrowheads="1"/>
          </p:cNvSpPr>
          <p:nvPr/>
        </p:nvSpPr>
        <p:spPr bwMode="auto">
          <a:xfrm>
            <a:off x="5257800" y="5257800"/>
            <a:ext cx="3200400" cy="1219200"/>
          </a:xfrm>
          <a:prstGeom prst="rect">
            <a:avLst/>
          </a:prstGeom>
          <a:solidFill>
            <a:srgbClr val="99CC00"/>
          </a:solidFill>
          <a:ln w="9525">
            <a:solidFill>
              <a:schemeClr val="tx1"/>
            </a:solidFill>
            <a:miter lim="800000"/>
            <a:headEnd/>
            <a:tailEnd/>
          </a:ln>
          <a:effectLst/>
        </p:spPr>
        <p:txBody>
          <a:bodyPr wrap="none" anchor="ctr"/>
          <a:lstStyle/>
          <a:p>
            <a:endParaRPr lang="en-US"/>
          </a:p>
        </p:txBody>
      </p:sp>
      <p:sp>
        <p:nvSpPr>
          <p:cNvPr id="8199" name="Rectangle 7"/>
          <p:cNvSpPr>
            <a:spLocks noChangeArrowheads="1"/>
          </p:cNvSpPr>
          <p:nvPr/>
        </p:nvSpPr>
        <p:spPr bwMode="auto">
          <a:xfrm>
            <a:off x="2514600" y="3581400"/>
            <a:ext cx="3505200" cy="1447800"/>
          </a:xfrm>
          <a:prstGeom prst="rect">
            <a:avLst/>
          </a:prstGeom>
          <a:solidFill>
            <a:srgbClr val="FF99FF"/>
          </a:solidFill>
          <a:ln w="9525">
            <a:solidFill>
              <a:schemeClr val="tx1"/>
            </a:solidFill>
            <a:miter lim="800000"/>
            <a:headEnd/>
            <a:tailEnd/>
          </a:ln>
          <a:effectLst/>
        </p:spPr>
        <p:txBody>
          <a:bodyPr wrap="none" anchor="ctr"/>
          <a:lstStyle/>
          <a:p>
            <a:endParaRPr lang="en-US"/>
          </a:p>
        </p:txBody>
      </p:sp>
      <p:sp>
        <p:nvSpPr>
          <p:cNvPr id="8198" name="Rectangle 6"/>
          <p:cNvSpPr>
            <a:spLocks noChangeArrowheads="1"/>
          </p:cNvSpPr>
          <p:nvPr/>
        </p:nvSpPr>
        <p:spPr bwMode="auto">
          <a:xfrm>
            <a:off x="609600" y="2286000"/>
            <a:ext cx="2971800" cy="1143000"/>
          </a:xfrm>
          <a:prstGeom prst="rect">
            <a:avLst/>
          </a:prstGeom>
          <a:solidFill>
            <a:srgbClr val="FFCC00"/>
          </a:solidFill>
          <a:ln w="9525">
            <a:solidFill>
              <a:schemeClr val="tx1"/>
            </a:solidFill>
            <a:miter lim="800000"/>
            <a:headEnd/>
            <a:tailEnd/>
          </a:ln>
          <a:effectLst/>
        </p:spPr>
        <p:txBody>
          <a:bodyPr wrap="none" anchor="ctr"/>
          <a:lstStyle/>
          <a:p>
            <a:endParaRPr lang="en-US"/>
          </a:p>
        </p:txBody>
      </p:sp>
      <p:sp>
        <p:nvSpPr>
          <p:cNvPr id="8195" name="Rectangle 3"/>
          <p:cNvSpPr>
            <a:spLocks noGrp="1" noChangeArrowheads="1"/>
          </p:cNvSpPr>
          <p:nvPr>
            <p:ph idx="1"/>
          </p:nvPr>
        </p:nvSpPr>
        <p:spPr>
          <a:xfrm>
            <a:off x="838200" y="2057400"/>
            <a:ext cx="7772400" cy="4495800"/>
          </a:xfrm>
        </p:spPr>
        <p:txBody>
          <a:bodyPr>
            <a:normAutofit lnSpcReduction="10000"/>
          </a:bodyPr>
          <a:lstStyle/>
          <a:p>
            <a:pPr algn="just">
              <a:lnSpc>
                <a:spcPct val="90000"/>
              </a:lnSpc>
              <a:buFontTx/>
              <a:buNone/>
            </a:pPr>
            <a:endParaRPr lang="fr-FR" sz="2400" b="1" dirty="0"/>
          </a:p>
          <a:p>
            <a:pPr>
              <a:lnSpc>
                <a:spcPct val="90000"/>
              </a:lnSpc>
              <a:buFontTx/>
              <a:buNone/>
            </a:pPr>
            <a:r>
              <a:rPr lang="fr-FR" sz="2000" dirty="0" err="1"/>
              <a:t>Pencegahan</a:t>
            </a:r>
            <a:r>
              <a:rPr lang="fr-FR" sz="2000" dirty="0"/>
              <a:t> primer </a:t>
            </a:r>
          </a:p>
          <a:p>
            <a:pPr>
              <a:lnSpc>
                <a:spcPct val="90000"/>
              </a:lnSpc>
              <a:buFontTx/>
              <a:buNone/>
            </a:pPr>
            <a:r>
              <a:rPr lang="fr-FR" sz="2000" dirty="0" err="1"/>
              <a:t>pada</a:t>
            </a:r>
            <a:r>
              <a:rPr lang="fr-FR" sz="2000" dirty="0"/>
              <a:t> </a:t>
            </a:r>
            <a:r>
              <a:rPr lang="fr-FR" sz="2000" dirty="0" err="1"/>
              <a:t>anggota</a:t>
            </a:r>
            <a:r>
              <a:rPr lang="fr-FR" sz="2000" dirty="0"/>
              <a:t> </a:t>
            </a:r>
            <a:r>
              <a:rPr lang="fr-FR" sz="2000" dirty="0" err="1"/>
              <a:t>masyarakat</a:t>
            </a:r>
            <a:r>
              <a:rPr lang="fr-FR" sz="2000" dirty="0"/>
              <a:t> </a:t>
            </a:r>
          </a:p>
          <a:p>
            <a:pPr>
              <a:lnSpc>
                <a:spcPct val="90000"/>
              </a:lnSpc>
              <a:buFontTx/>
              <a:buNone/>
            </a:pPr>
            <a:r>
              <a:rPr lang="fr-FR" sz="2000" dirty="0"/>
              <a:t>yang </a:t>
            </a:r>
            <a:r>
              <a:rPr lang="fr-FR" sz="2000" dirty="0" err="1"/>
              <a:t>sehat</a:t>
            </a:r>
            <a:r>
              <a:rPr lang="fr-FR" sz="2000" dirty="0"/>
              <a:t> </a:t>
            </a:r>
            <a:r>
              <a:rPr lang="fr-FR" sz="2000" dirty="0" err="1"/>
              <a:t>jiwa</a:t>
            </a:r>
            <a:r>
              <a:rPr lang="fr-FR" sz="2000" dirty="0"/>
              <a:t>,</a:t>
            </a:r>
          </a:p>
          <a:p>
            <a:pPr>
              <a:lnSpc>
                <a:spcPct val="90000"/>
              </a:lnSpc>
              <a:buFontTx/>
              <a:buNone/>
            </a:pPr>
            <a:endParaRPr lang="fr-FR" sz="2000" dirty="0"/>
          </a:p>
          <a:p>
            <a:pPr>
              <a:lnSpc>
                <a:spcPct val="90000"/>
              </a:lnSpc>
              <a:buFontTx/>
              <a:buNone/>
            </a:pPr>
            <a:r>
              <a:rPr lang="fr-FR" sz="2000" dirty="0"/>
              <a:t>			</a:t>
            </a:r>
            <a:r>
              <a:rPr lang="fr-FR" sz="2000" dirty="0" err="1"/>
              <a:t>Pencegahan</a:t>
            </a:r>
            <a:r>
              <a:rPr lang="fr-FR" sz="2000" dirty="0"/>
              <a:t> </a:t>
            </a:r>
            <a:r>
              <a:rPr lang="fr-FR" sz="2000" dirty="0" err="1"/>
              <a:t>sekunder</a:t>
            </a:r>
            <a:r>
              <a:rPr lang="fr-FR" sz="2000" dirty="0"/>
              <a:t> </a:t>
            </a:r>
          </a:p>
          <a:p>
            <a:pPr>
              <a:lnSpc>
                <a:spcPct val="90000"/>
              </a:lnSpc>
              <a:buFontTx/>
              <a:buNone/>
            </a:pPr>
            <a:r>
              <a:rPr lang="fr-FR" sz="2000" dirty="0"/>
              <a:t>     		</a:t>
            </a:r>
            <a:r>
              <a:rPr lang="fr-FR" sz="2000" dirty="0" err="1" smtClean="0"/>
              <a:t>pada</a:t>
            </a:r>
            <a:r>
              <a:rPr lang="fr-FR" sz="2000" dirty="0" smtClean="0"/>
              <a:t> </a:t>
            </a:r>
            <a:r>
              <a:rPr lang="fr-FR" sz="2000" dirty="0" err="1"/>
              <a:t>anggota</a:t>
            </a:r>
            <a:r>
              <a:rPr lang="fr-FR" sz="2000" dirty="0"/>
              <a:t> </a:t>
            </a:r>
            <a:r>
              <a:rPr lang="fr-FR" sz="2000" dirty="0" err="1"/>
              <a:t>masyarakat</a:t>
            </a:r>
            <a:endParaRPr lang="fr-FR" sz="2000" dirty="0"/>
          </a:p>
          <a:p>
            <a:pPr>
              <a:lnSpc>
                <a:spcPct val="90000"/>
              </a:lnSpc>
              <a:buFontTx/>
              <a:buNone/>
            </a:pPr>
            <a:r>
              <a:rPr lang="fr-FR" sz="2000" dirty="0"/>
              <a:t>			yang </a:t>
            </a:r>
            <a:r>
              <a:rPr lang="fr-FR" sz="2000" dirty="0" err="1"/>
              <a:t>mengalami</a:t>
            </a:r>
            <a:r>
              <a:rPr lang="fr-FR" sz="2000" dirty="0"/>
              <a:t> </a:t>
            </a:r>
            <a:r>
              <a:rPr lang="fr-FR" sz="2000" dirty="0" err="1"/>
              <a:t>masalah</a:t>
            </a:r>
            <a:r>
              <a:rPr lang="fr-FR" sz="2000" dirty="0"/>
              <a:t> </a:t>
            </a:r>
          </a:p>
          <a:p>
            <a:pPr>
              <a:lnSpc>
                <a:spcPct val="90000"/>
              </a:lnSpc>
              <a:buFontTx/>
              <a:buNone/>
            </a:pPr>
            <a:r>
              <a:rPr lang="fr-FR" sz="2000" dirty="0"/>
              <a:t>     		</a:t>
            </a:r>
            <a:r>
              <a:rPr lang="fr-FR" sz="2000" dirty="0" err="1" smtClean="0"/>
              <a:t>psikososial</a:t>
            </a:r>
            <a:r>
              <a:rPr lang="fr-FR" sz="2000" dirty="0" smtClean="0"/>
              <a:t> </a:t>
            </a:r>
            <a:r>
              <a:rPr lang="fr-FR" sz="2000" dirty="0"/>
              <a:t>dan </a:t>
            </a:r>
            <a:r>
              <a:rPr lang="fr-FR" sz="2000" dirty="0" err="1"/>
              <a:t>gangguan</a:t>
            </a:r>
            <a:r>
              <a:rPr lang="fr-FR" sz="2000" dirty="0"/>
              <a:t> </a:t>
            </a:r>
            <a:r>
              <a:rPr lang="fr-FR" sz="2000" dirty="0" err="1"/>
              <a:t>jiwa</a:t>
            </a:r>
            <a:r>
              <a:rPr lang="fr-FR" sz="2000" dirty="0"/>
              <a:t>,</a:t>
            </a:r>
          </a:p>
          <a:p>
            <a:pPr>
              <a:lnSpc>
                <a:spcPct val="90000"/>
              </a:lnSpc>
              <a:buFontTx/>
              <a:buNone/>
            </a:pPr>
            <a:endParaRPr lang="fr-FR" sz="2000" dirty="0"/>
          </a:p>
          <a:p>
            <a:pPr>
              <a:lnSpc>
                <a:spcPct val="90000"/>
              </a:lnSpc>
              <a:buFontTx/>
              <a:buNone/>
            </a:pPr>
            <a:r>
              <a:rPr lang="fr-FR" sz="2000" dirty="0"/>
              <a:t>						</a:t>
            </a:r>
            <a:r>
              <a:rPr lang="fr-FR" sz="2000" dirty="0" err="1"/>
              <a:t>Pencegahan</a:t>
            </a:r>
            <a:r>
              <a:rPr lang="fr-FR" sz="2000" dirty="0"/>
              <a:t> </a:t>
            </a:r>
            <a:r>
              <a:rPr lang="fr-FR" sz="2000" dirty="0" err="1"/>
              <a:t>tersier</a:t>
            </a:r>
            <a:r>
              <a:rPr lang="fr-FR" sz="2000" dirty="0"/>
              <a:t> </a:t>
            </a:r>
          </a:p>
          <a:p>
            <a:pPr>
              <a:lnSpc>
                <a:spcPct val="90000"/>
              </a:lnSpc>
              <a:buFontTx/>
              <a:buNone/>
            </a:pPr>
            <a:r>
              <a:rPr lang="fr-FR" sz="2000" dirty="0"/>
              <a:t>     					</a:t>
            </a:r>
            <a:r>
              <a:rPr lang="fr-FR" sz="2000" dirty="0" err="1" smtClean="0"/>
              <a:t>pada</a:t>
            </a:r>
            <a:r>
              <a:rPr lang="fr-FR" sz="2000" dirty="0" smtClean="0"/>
              <a:t> </a:t>
            </a:r>
            <a:r>
              <a:rPr lang="fr-FR" sz="2000" dirty="0" err="1"/>
              <a:t>pasien</a:t>
            </a:r>
            <a:r>
              <a:rPr lang="fr-FR" sz="2000" dirty="0"/>
              <a:t> </a:t>
            </a:r>
            <a:r>
              <a:rPr lang="fr-FR" sz="2000" dirty="0" err="1"/>
              <a:t>gangguan</a:t>
            </a:r>
            <a:r>
              <a:rPr lang="fr-FR" sz="2000" dirty="0"/>
              <a:t> </a:t>
            </a:r>
            <a:r>
              <a:rPr lang="fr-FR" sz="2000" dirty="0" err="1"/>
              <a:t>jiwa</a:t>
            </a:r>
            <a:r>
              <a:rPr lang="fr-FR" sz="2000" dirty="0"/>
              <a:t> </a:t>
            </a:r>
          </a:p>
          <a:p>
            <a:pPr>
              <a:lnSpc>
                <a:spcPct val="90000"/>
              </a:lnSpc>
              <a:buFontTx/>
              <a:buNone/>
            </a:pPr>
            <a:r>
              <a:rPr lang="fr-FR" sz="2000" dirty="0"/>
              <a:t>     					</a:t>
            </a:r>
            <a:r>
              <a:rPr lang="fr-FR" sz="2000" dirty="0" err="1" smtClean="0"/>
              <a:t>dengan</a:t>
            </a:r>
            <a:r>
              <a:rPr lang="fr-FR" sz="2000" dirty="0" smtClean="0"/>
              <a:t> </a:t>
            </a:r>
            <a:r>
              <a:rPr lang="fr-FR" sz="2000" dirty="0"/>
              <a:t>proses </a:t>
            </a:r>
            <a:r>
              <a:rPr lang="fr-FR" sz="2000" dirty="0" err="1"/>
              <a:t>pemulihan</a:t>
            </a:r>
            <a:r>
              <a:rPr lang="fr-FR" sz="2000" dirty="0"/>
              <a:t>.</a:t>
            </a:r>
            <a:endParaRPr lang="en-US" sz="2000" dirty="0">
              <a:cs typeface="Times New Roman" charset="0"/>
            </a:endParaRPr>
          </a:p>
          <a:p>
            <a:pPr>
              <a:lnSpc>
                <a:spcPct val="90000"/>
              </a:lnSpc>
            </a:pPr>
            <a:endParaRPr lang="en-US" sz="2000" dirty="0"/>
          </a:p>
        </p:txBody>
      </p:sp>
      <p:sp>
        <p:nvSpPr>
          <p:cNvPr id="8196" name="Text Box 4"/>
          <p:cNvSpPr txBox="1">
            <a:spLocks noChangeArrowheads="1"/>
          </p:cNvSpPr>
          <p:nvPr/>
        </p:nvSpPr>
        <p:spPr bwMode="auto">
          <a:xfrm>
            <a:off x="1447800" y="601663"/>
            <a:ext cx="7162800" cy="1190625"/>
          </a:xfrm>
          <a:prstGeom prst="rect">
            <a:avLst/>
          </a:prstGeom>
          <a:noFill/>
          <a:ln w="9525">
            <a:noFill/>
            <a:miter lim="800000"/>
            <a:headEnd/>
            <a:tailEnd/>
          </a:ln>
          <a:effectLst/>
        </p:spPr>
        <p:txBody>
          <a:bodyPr>
            <a:spAutoFit/>
          </a:bodyPr>
          <a:lstStyle/>
          <a:p>
            <a:pPr algn="l">
              <a:spcBef>
                <a:spcPct val="20000"/>
              </a:spcBef>
            </a:pPr>
            <a:r>
              <a:rPr lang="fr-FR" sz="3600" b="1">
                <a:solidFill>
                  <a:srgbClr val="9900CC"/>
                </a:solidFill>
              </a:rPr>
              <a:t>Pelayanan keperawatan yang komprehensif</a:t>
            </a:r>
            <a:r>
              <a:rPr lang="fr-FR" sz="3600" b="1">
                <a:solidFill>
                  <a:schemeClr val="tx1"/>
                </a:solidFill>
              </a:rPr>
              <a:t> </a:t>
            </a:r>
            <a:endParaRPr lang="en-US" sz="3600" b="1">
              <a:solidFill>
                <a:schemeClr val="tx1"/>
              </a:solidFill>
            </a:endParaRPr>
          </a:p>
        </p:txBody>
      </p:sp>
      <p:sp>
        <p:nvSpPr>
          <p:cNvPr id="8201" name="AutoShape 9"/>
          <p:cNvSpPr>
            <a:spLocks noChangeArrowheads="1"/>
          </p:cNvSpPr>
          <p:nvPr/>
        </p:nvSpPr>
        <p:spPr bwMode="auto">
          <a:xfrm>
            <a:off x="6934200" y="1447800"/>
            <a:ext cx="914400" cy="2590800"/>
          </a:xfrm>
          <a:prstGeom prst="curvedLeftArrow">
            <a:avLst>
              <a:gd name="adj1" fmla="val 56667"/>
              <a:gd name="adj2" fmla="val 113333"/>
              <a:gd name="adj3" fmla="val 33333"/>
            </a:avLst>
          </a:prstGeom>
          <a:solidFill>
            <a:srgbClr val="FFFF99"/>
          </a:solidFill>
          <a:ln w="9525">
            <a:solidFill>
              <a:schemeClr val="tx1"/>
            </a:solidFill>
            <a:miter lim="800000"/>
            <a:headEnd/>
            <a:tailEnd/>
          </a:ln>
          <a:effectLst/>
        </p:spPr>
        <p:txBody>
          <a:bodyPr wrap="none" anchor="ct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1" name="Oval 11"/>
          <p:cNvSpPr>
            <a:spLocks noChangeArrowheads="1"/>
          </p:cNvSpPr>
          <p:nvPr/>
        </p:nvSpPr>
        <p:spPr bwMode="auto">
          <a:xfrm>
            <a:off x="1752600" y="381000"/>
            <a:ext cx="6400800" cy="1828800"/>
          </a:xfrm>
          <a:prstGeom prst="ellipse">
            <a:avLst/>
          </a:prstGeom>
          <a:solidFill>
            <a:srgbClr val="00FFFF"/>
          </a:solidFill>
          <a:ln w="9525">
            <a:solidFill>
              <a:schemeClr val="tx1"/>
            </a:solidFill>
            <a:round/>
            <a:headEnd/>
            <a:tailEnd/>
          </a:ln>
          <a:effectLst/>
        </p:spPr>
        <p:txBody>
          <a:bodyPr wrap="none" anchor="ctr"/>
          <a:lstStyle/>
          <a:p>
            <a:endParaRPr lang="en-US"/>
          </a:p>
        </p:txBody>
      </p:sp>
      <p:sp>
        <p:nvSpPr>
          <p:cNvPr id="15369" name="Oval 9"/>
          <p:cNvSpPr>
            <a:spLocks noChangeArrowheads="1"/>
          </p:cNvSpPr>
          <p:nvPr/>
        </p:nvSpPr>
        <p:spPr bwMode="auto">
          <a:xfrm>
            <a:off x="4191000" y="5181600"/>
            <a:ext cx="2057400" cy="609600"/>
          </a:xfrm>
          <a:prstGeom prst="ellipse">
            <a:avLst/>
          </a:prstGeom>
          <a:solidFill>
            <a:srgbClr val="FFFF99"/>
          </a:solidFill>
          <a:ln w="9525">
            <a:solidFill>
              <a:schemeClr val="tx1"/>
            </a:solidFill>
            <a:round/>
            <a:headEnd/>
            <a:tailEnd/>
          </a:ln>
          <a:effectLst/>
        </p:spPr>
        <p:txBody>
          <a:bodyPr wrap="none" anchor="ctr"/>
          <a:lstStyle/>
          <a:p>
            <a:endParaRPr lang="en-US"/>
          </a:p>
        </p:txBody>
      </p:sp>
      <p:sp>
        <p:nvSpPr>
          <p:cNvPr id="15368" name="Oval 8"/>
          <p:cNvSpPr>
            <a:spLocks noChangeArrowheads="1"/>
          </p:cNvSpPr>
          <p:nvPr/>
        </p:nvSpPr>
        <p:spPr bwMode="auto">
          <a:xfrm>
            <a:off x="3276600" y="4572000"/>
            <a:ext cx="2057400" cy="609600"/>
          </a:xfrm>
          <a:prstGeom prst="ellipse">
            <a:avLst/>
          </a:prstGeom>
          <a:solidFill>
            <a:srgbClr val="FFFF99"/>
          </a:solidFill>
          <a:ln w="9525">
            <a:solidFill>
              <a:schemeClr val="tx1"/>
            </a:solidFill>
            <a:round/>
            <a:headEnd/>
            <a:tailEnd/>
          </a:ln>
          <a:effectLst/>
        </p:spPr>
        <p:txBody>
          <a:bodyPr wrap="none" anchor="ctr"/>
          <a:lstStyle/>
          <a:p>
            <a:endParaRPr lang="en-US"/>
          </a:p>
        </p:txBody>
      </p:sp>
      <p:sp>
        <p:nvSpPr>
          <p:cNvPr id="15367" name="Oval 7"/>
          <p:cNvSpPr>
            <a:spLocks noChangeArrowheads="1"/>
          </p:cNvSpPr>
          <p:nvPr/>
        </p:nvSpPr>
        <p:spPr bwMode="auto">
          <a:xfrm>
            <a:off x="2362200" y="4038600"/>
            <a:ext cx="1600200" cy="609600"/>
          </a:xfrm>
          <a:prstGeom prst="ellipse">
            <a:avLst/>
          </a:prstGeom>
          <a:solidFill>
            <a:srgbClr val="FFFF99"/>
          </a:solidFill>
          <a:ln w="9525">
            <a:solidFill>
              <a:schemeClr val="tx1"/>
            </a:solidFill>
            <a:round/>
            <a:headEnd/>
            <a:tailEnd/>
          </a:ln>
          <a:effectLst/>
        </p:spPr>
        <p:txBody>
          <a:bodyPr wrap="none" anchor="ctr"/>
          <a:lstStyle/>
          <a:p>
            <a:endParaRPr lang="en-US"/>
          </a:p>
        </p:txBody>
      </p:sp>
      <p:sp>
        <p:nvSpPr>
          <p:cNvPr id="15366" name="Oval 6"/>
          <p:cNvSpPr>
            <a:spLocks noChangeArrowheads="1"/>
          </p:cNvSpPr>
          <p:nvPr/>
        </p:nvSpPr>
        <p:spPr bwMode="auto">
          <a:xfrm>
            <a:off x="1524000" y="3352800"/>
            <a:ext cx="2209800" cy="685800"/>
          </a:xfrm>
          <a:prstGeom prst="ellipse">
            <a:avLst/>
          </a:prstGeom>
          <a:solidFill>
            <a:srgbClr val="FFFF99"/>
          </a:solidFill>
          <a:ln w="9525">
            <a:solidFill>
              <a:schemeClr val="tx1"/>
            </a:solidFill>
            <a:round/>
            <a:headEnd/>
            <a:tailEnd/>
          </a:ln>
          <a:effectLst/>
        </p:spPr>
        <p:txBody>
          <a:bodyPr wrap="none" anchor="ctr"/>
          <a:lstStyle/>
          <a:p>
            <a:endParaRPr lang="en-US"/>
          </a:p>
        </p:txBody>
      </p:sp>
      <p:sp>
        <p:nvSpPr>
          <p:cNvPr id="15365" name="Oval 5"/>
          <p:cNvSpPr>
            <a:spLocks noChangeArrowheads="1"/>
          </p:cNvSpPr>
          <p:nvPr/>
        </p:nvSpPr>
        <p:spPr bwMode="auto">
          <a:xfrm>
            <a:off x="533400" y="2819400"/>
            <a:ext cx="1905000" cy="609600"/>
          </a:xfrm>
          <a:prstGeom prst="ellipse">
            <a:avLst/>
          </a:prstGeom>
          <a:solidFill>
            <a:srgbClr val="FFFF99"/>
          </a:solidFill>
          <a:ln w="9525">
            <a:solidFill>
              <a:schemeClr val="tx1"/>
            </a:solidFill>
            <a:round/>
            <a:headEnd/>
            <a:tailEnd/>
          </a:ln>
          <a:effectLst/>
        </p:spPr>
        <p:txBody>
          <a:bodyPr wrap="none" anchor="ctr"/>
          <a:lstStyle/>
          <a:p>
            <a:endParaRPr lang="en-US"/>
          </a:p>
        </p:txBody>
      </p:sp>
      <p:sp>
        <p:nvSpPr>
          <p:cNvPr id="15362" name="Rectangle 2"/>
          <p:cNvSpPr>
            <a:spLocks noGrp="1" noChangeArrowheads="1"/>
          </p:cNvSpPr>
          <p:nvPr>
            <p:ph type="title" idx="4294967295"/>
          </p:nvPr>
        </p:nvSpPr>
        <p:spPr>
          <a:xfrm>
            <a:off x="0" y="2590800"/>
            <a:ext cx="7848600" cy="3352800"/>
          </a:xfrm>
        </p:spPr>
        <p:txBody>
          <a:bodyPr/>
          <a:lstStyle/>
          <a:p>
            <a:pPr algn="l">
              <a:lnSpc>
                <a:spcPct val="120000"/>
              </a:lnSpc>
            </a:pPr>
            <a:r>
              <a:rPr lang="en-US" sz="3200" b="1" dirty="0" smtClean="0">
                <a:latin typeface="Tahoma" pitchFamily="34" charset="0"/>
              </a:rPr>
              <a:t>      </a:t>
            </a:r>
            <a:r>
              <a:rPr lang="en-US" sz="3200" b="1" dirty="0" err="1" smtClean="0">
                <a:latin typeface="Tahoma" pitchFamily="34" charset="0"/>
              </a:rPr>
              <a:t>Biologis</a:t>
            </a:r>
            <a:r>
              <a:rPr lang="en-US" sz="3200" b="1" dirty="0">
                <a:latin typeface="Tahoma" pitchFamily="34" charset="0"/>
              </a:rPr>
              <a:t/>
            </a:r>
            <a:br>
              <a:rPr lang="en-US" sz="3200" b="1" dirty="0">
                <a:latin typeface="Tahoma" pitchFamily="34" charset="0"/>
              </a:rPr>
            </a:br>
            <a:r>
              <a:rPr lang="en-US" sz="3200" b="1" dirty="0">
                <a:latin typeface="Tahoma" pitchFamily="34" charset="0"/>
              </a:rPr>
              <a:t>	</a:t>
            </a:r>
            <a:r>
              <a:rPr lang="en-US" sz="3200" b="1" dirty="0" smtClean="0">
                <a:latin typeface="Tahoma" pitchFamily="34" charset="0"/>
              </a:rPr>
              <a:t>      </a:t>
            </a:r>
            <a:r>
              <a:rPr lang="en-US" sz="3200" b="1" dirty="0" err="1" smtClean="0">
                <a:latin typeface="Tahoma" pitchFamily="34" charset="0"/>
              </a:rPr>
              <a:t>Psikologis</a:t>
            </a:r>
            <a:r>
              <a:rPr lang="en-US" sz="3200" b="1" dirty="0">
                <a:latin typeface="Tahoma" pitchFamily="34" charset="0"/>
              </a:rPr>
              <a:t/>
            </a:r>
            <a:br>
              <a:rPr lang="en-US" sz="3200" b="1" dirty="0">
                <a:latin typeface="Tahoma" pitchFamily="34" charset="0"/>
              </a:rPr>
            </a:br>
            <a:r>
              <a:rPr lang="en-US" sz="3200" b="1" dirty="0">
                <a:latin typeface="Tahoma" pitchFamily="34" charset="0"/>
              </a:rPr>
              <a:t>		</a:t>
            </a:r>
            <a:r>
              <a:rPr lang="en-US" sz="3200" b="1" dirty="0" smtClean="0">
                <a:latin typeface="Tahoma" pitchFamily="34" charset="0"/>
              </a:rPr>
              <a:t>     </a:t>
            </a:r>
            <a:r>
              <a:rPr lang="en-US" sz="3200" b="1" dirty="0" err="1" smtClean="0">
                <a:latin typeface="Tahoma" pitchFamily="34" charset="0"/>
              </a:rPr>
              <a:t>Sosial</a:t>
            </a:r>
            <a:r>
              <a:rPr lang="en-US" sz="3200" b="1" dirty="0">
                <a:latin typeface="Tahoma" pitchFamily="34" charset="0"/>
              </a:rPr>
              <a:t/>
            </a:r>
            <a:br>
              <a:rPr lang="en-US" sz="3200" b="1" dirty="0">
                <a:latin typeface="Tahoma" pitchFamily="34" charset="0"/>
              </a:rPr>
            </a:br>
            <a:r>
              <a:rPr lang="en-US" sz="3200" b="1" dirty="0">
                <a:latin typeface="Tahoma" pitchFamily="34" charset="0"/>
              </a:rPr>
              <a:t>			</a:t>
            </a:r>
            <a:r>
              <a:rPr lang="en-US" sz="3200" b="1" dirty="0" smtClean="0">
                <a:latin typeface="Tahoma" pitchFamily="34" charset="0"/>
              </a:rPr>
              <a:t>      </a:t>
            </a:r>
            <a:r>
              <a:rPr lang="en-US" sz="3200" b="1" dirty="0" err="1" smtClean="0">
                <a:latin typeface="Tahoma" pitchFamily="34" charset="0"/>
              </a:rPr>
              <a:t>Kultural</a:t>
            </a:r>
            <a:r>
              <a:rPr lang="en-US" sz="3200" b="1" dirty="0">
                <a:latin typeface="Tahoma" pitchFamily="34" charset="0"/>
              </a:rPr>
              <a:t/>
            </a:r>
            <a:br>
              <a:rPr lang="en-US" sz="3200" b="1" dirty="0">
                <a:latin typeface="Tahoma" pitchFamily="34" charset="0"/>
              </a:rPr>
            </a:br>
            <a:r>
              <a:rPr lang="en-US" sz="3200" b="1" dirty="0">
                <a:latin typeface="Tahoma" pitchFamily="34" charset="0"/>
              </a:rPr>
              <a:t>				</a:t>
            </a:r>
            <a:r>
              <a:rPr lang="en-US" sz="3200" b="1" dirty="0" smtClean="0">
                <a:latin typeface="Tahoma" pitchFamily="34" charset="0"/>
              </a:rPr>
              <a:t>     Spiritual</a:t>
            </a:r>
            <a:endParaRPr lang="en-US" sz="3200" b="1" dirty="0">
              <a:latin typeface="Tahoma" pitchFamily="34" charset="0"/>
            </a:endParaRPr>
          </a:p>
        </p:txBody>
      </p:sp>
      <p:sp>
        <p:nvSpPr>
          <p:cNvPr id="15364" name="Text Box 4"/>
          <p:cNvSpPr txBox="1">
            <a:spLocks noChangeArrowheads="1"/>
          </p:cNvSpPr>
          <p:nvPr/>
        </p:nvSpPr>
        <p:spPr bwMode="auto">
          <a:xfrm>
            <a:off x="2209800" y="685800"/>
            <a:ext cx="6248400" cy="1190625"/>
          </a:xfrm>
          <a:prstGeom prst="rect">
            <a:avLst/>
          </a:prstGeom>
          <a:noFill/>
          <a:ln w="9525">
            <a:noFill/>
            <a:miter lim="800000"/>
            <a:headEnd/>
            <a:tailEnd/>
          </a:ln>
          <a:effectLst/>
        </p:spPr>
        <p:txBody>
          <a:bodyPr>
            <a:spAutoFit/>
          </a:bodyPr>
          <a:lstStyle/>
          <a:p>
            <a:pPr algn="l">
              <a:spcBef>
                <a:spcPct val="50000"/>
              </a:spcBef>
            </a:pPr>
            <a:r>
              <a:rPr lang="fr-FR" sz="3600" b="1">
                <a:solidFill>
                  <a:srgbClr val="9900CC"/>
                </a:solidFill>
                <a:latin typeface="Tahoma" pitchFamily="34" charset="0"/>
              </a:rPr>
              <a:t>Pelayanan keperawatan yang holistik</a:t>
            </a:r>
            <a:endParaRPr lang="en-US" sz="3600" b="1">
              <a:solidFill>
                <a:srgbClr val="9900CC"/>
              </a:solidFill>
              <a:latin typeface="Tahoma" pitchFamily="34" charset="0"/>
            </a:endParaRPr>
          </a:p>
        </p:txBody>
      </p:sp>
      <p:sp>
        <p:nvSpPr>
          <p:cNvPr id="15370" name="AutoShape 10"/>
          <p:cNvSpPr>
            <a:spLocks noChangeArrowheads="1"/>
          </p:cNvSpPr>
          <p:nvPr/>
        </p:nvSpPr>
        <p:spPr bwMode="auto">
          <a:xfrm>
            <a:off x="5791200" y="2133600"/>
            <a:ext cx="1371600" cy="1905000"/>
          </a:xfrm>
          <a:prstGeom prst="curvedLeftArrow">
            <a:avLst>
              <a:gd name="adj1" fmla="val 27778"/>
              <a:gd name="adj2" fmla="val 55556"/>
              <a:gd name="adj3" fmla="val 33333"/>
            </a:avLst>
          </a:prstGeom>
          <a:solidFill>
            <a:srgbClr val="FF0000"/>
          </a:solidFill>
          <a:ln w="9525">
            <a:solidFill>
              <a:schemeClr val="tx1"/>
            </a:solidFill>
            <a:miter lim="800000"/>
            <a:headEnd/>
            <a:tailEnd/>
          </a:ln>
          <a:effectLst/>
        </p:spPr>
        <p:txBody>
          <a:bodyPr wrap="none" anchor="ct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609600" y="2362200"/>
            <a:ext cx="7772400" cy="3387725"/>
          </a:xfrm>
          <a:prstGeom prst="rect">
            <a:avLst/>
          </a:prstGeom>
          <a:noFill/>
          <a:ln w="9525">
            <a:noFill/>
            <a:miter lim="800000"/>
            <a:headEnd/>
            <a:tailEnd/>
          </a:ln>
          <a:effectLst/>
        </p:spPr>
        <p:txBody>
          <a:bodyPr>
            <a:spAutoFit/>
          </a:bodyPr>
          <a:lstStyle/>
          <a:p>
            <a:r>
              <a:rPr lang="nl-NL" sz="3600" b="1">
                <a:solidFill>
                  <a:schemeClr val="tx1"/>
                </a:solidFill>
              </a:rPr>
              <a:t>Pelayanan yang lengkap jenjang pelayanannya yaitu dari pelayanan kesehatan jiwa spesialistik, pelayanan kesehatan jiwa integratif dan pelayanan kesehatan jiwa yang bersumber daya masyarakat.</a:t>
            </a:r>
            <a:endParaRPr lang="en-US" sz="3600" b="1">
              <a:solidFill>
                <a:schemeClr val="tx1"/>
              </a:solidFill>
            </a:endParaRPr>
          </a:p>
        </p:txBody>
      </p:sp>
      <p:sp>
        <p:nvSpPr>
          <p:cNvPr id="21507" name="Text Box 3"/>
          <p:cNvSpPr txBox="1">
            <a:spLocks noChangeArrowheads="1"/>
          </p:cNvSpPr>
          <p:nvPr/>
        </p:nvSpPr>
        <p:spPr bwMode="auto">
          <a:xfrm>
            <a:off x="1295400" y="609600"/>
            <a:ext cx="6934200" cy="1311275"/>
          </a:xfrm>
          <a:prstGeom prst="rect">
            <a:avLst/>
          </a:prstGeom>
          <a:noFill/>
          <a:ln w="9525">
            <a:noFill/>
            <a:miter lim="800000"/>
            <a:headEnd/>
            <a:tailEnd/>
          </a:ln>
          <a:effectLst/>
        </p:spPr>
        <p:txBody>
          <a:bodyPr>
            <a:spAutoFit/>
          </a:bodyPr>
          <a:lstStyle/>
          <a:p>
            <a:pPr>
              <a:spcBef>
                <a:spcPct val="50000"/>
              </a:spcBef>
            </a:pPr>
            <a:r>
              <a:rPr lang="nl-NL" sz="4000" b="1">
                <a:solidFill>
                  <a:srgbClr val="9900CC"/>
                </a:solidFill>
                <a:latin typeface="Tahoma" pitchFamily="34" charset="0"/>
              </a:rPr>
              <a:t>Pelayanan Keperawatan Paripurna</a:t>
            </a:r>
            <a:endParaRPr lang="en-US" sz="4000" b="1">
              <a:solidFill>
                <a:srgbClr val="9900CC"/>
              </a:solidFill>
              <a:latin typeface="Tahoma"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509" name="Oval 21"/>
          <p:cNvSpPr>
            <a:spLocks noChangeArrowheads="1"/>
          </p:cNvSpPr>
          <p:nvPr/>
        </p:nvSpPr>
        <p:spPr bwMode="auto">
          <a:xfrm>
            <a:off x="5334000" y="76200"/>
            <a:ext cx="3352800" cy="762000"/>
          </a:xfrm>
          <a:prstGeom prst="ellipse">
            <a:avLst/>
          </a:prstGeom>
          <a:solidFill>
            <a:srgbClr val="FF00FF"/>
          </a:solidFill>
          <a:ln w="9525">
            <a:solidFill>
              <a:schemeClr val="tx1"/>
            </a:solidFill>
            <a:round/>
            <a:headEnd/>
            <a:tailEnd/>
          </a:ln>
          <a:effectLst/>
        </p:spPr>
        <p:txBody>
          <a:bodyPr wrap="none" anchor="ctr"/>
          <a:lstStyle/>
          <a:p>
            <a:endParaRPr lang="en-US"/>
          </a:p>
        </p:txBody>
      </p:sp>
      <p:sp>
        <p:nvSpPr>
          <p:cNvPr id="63503" name="Rectangle 15"/>
          <p:cNvSpPr>
            <a:spLocks noGrp="1" noChangeArrowheads="1"/>
          </p:cNvSpPr>
          <p:nvPr>
            <p:ph type="title"/>
          </p:nvPr>
        </p:nvSpPr>
        <p:spPr>
          <a:xfrm>
            <a:off x="685800" y="609600"/>
            <a:ext cx="7772400" cy="1676400"/>
          </a:xfrm>
        </p:spPr>
        <p:txBody>
          <a:bodyPr>
            <a:normAutofit fontScale="90000"/>
          </a:bodyPr>
          <a:lstStyle/>
          <a:p>
            <a:pPr algn="l"/>
            <a:r>
              <a:rPr lang="en-US" sz="2400"/>
              <a:t>			  RSJ                      Pelayanan paripurna</a:t>
            </a:r>
            <a:br>
              <a:rPr lang="en-US" sz="2400"/>
            </a:br>
            <a:r>
              <a:rPr lang="en-US" sz="2400"/>
              <a:t/>
            </a:r>
            <a:br>
              <a:rPr lang="en-US" sz="2400"/>
            </a:br>
            <a:r>
              <a:rPr lang="en-US" sz="2400"/>
              <a:t>           			 RSU</a:t>
            </a:r>
            <a:br>
              <a:rPr lang="en-US" sz="2400"/>
            </a:br>
            <a:r>
              <a:rPr lang="en-US" sz="2400"/>
              <a:t>   								</a:t>
            </a:r>
            <a:br>
              <a:rPr lang="en-US" sz="2400"/>
            </a:br>
            <a:r>
              <a:rPr lang="en-US" sz="2400"/>
              <a:t>		         Puskesmas</a:t>
            </a:r>
            <a:br>
              <a:rPr lang="en-US" sz="2400"/>
            </a:br>
            <a:r>
              <a:rPr lang="en-US" sz="2400"/>
              <a:t/>
            </a:r>
            <a:br>
              <a:rPr lang="en-US" sz="2400"/>
            </a:br>
            <a:endParaRPr lang="en-US" sz="2400"/>
          </a:p>
        </p:txBody>
      </p:sp>
      <p:sp>
        <p:nvSpPr>
          <p:cNvPr id="63504" name="AutoShape 16"/>
          <p:cNvSpPr>
            <a:spLocks noChangeArrowheads="1"/>
          </p:cNvSpPr>
          <p:nvPr/>
        </p:nvSpPr>
        <p:spPr bwMode="auto">
          <a:xfrm>
            <a:off x="3657600" y="2362200"/>
            <a:ext cx="533400" cy="533400"/>
          </a:xfrm>
          <a:prstGeom prst="upArrow">
            <a:avLst>
              <a:gd name="adj1" fmla="val 50000"/>
              <a:gd name="adj2" fmla="val 25000"/>
            </a:avLst>
          </a:prstGeom>
          <a:solidFill>
            <a:srgbClr val="FFFF99"/>
          </a:solidFill>
          <a:ln w="9525">
            <a:solidFill>
              <a:schemeClr val="tx1"/>
            </a:solidFill>
            <a:miter lim="800000"/>
            <a:headEnd/>
            <a:tailEnd/>
          </a:ln>
          <a:effectLst/>
        </p:spPr>
        <p:txBody>
          <a:bodyPr wrap="none" anchor="ctr"/>
          <a:lstStyle/>
          <a:p>
            <a:endParaRPr lang="en-US"/>
          </a:p>
        </p:txBody>
      </p:sp>
      <p:sp>
        <p:nvSpPr>
          <p:cNvPr id="63506" name="Arc 18"/>
          <p:cNvSpPr>
            <a:spLocks/>
          </p:cNvSpPr>
          <p:nvPr/>
        </p:nvSpPr>
        <p:spPr bwMode="auto">
          <a:xfrm rot="-2750783">
            <a:off x="3317876" y="1901825"/>
            <a:ext cx="1427162" cy="1411287"/>
          </a:xfrm>
          <a:custGeom>
            <a:avLst/>
            <a:gdLst>
              <a:gd name="G0" fmla="+- 3591 0 0"/>
              <a:gd name="G1" fmla="+- 21600 0 0"/>
              <a:gd name="G2" fmla="+- 21600 0 0"/>
              <a:gd name="T0" fmla="*/ 0 w 25191"/>
              <a:gd name="T1" fmla="*/ 301 h 27534"/>
              <a:gd name="T2" fmla="*/ 24360 w 25191"/>
              <a:gd name="T3" fmla="*/ 27534 h 27534"/>
              <a:gd name="T4" fmla="*/ 3591 w 25191"/>
              <a:gd name="T5" fmla="*/ 21600 h 27534"/>
            </a:gdLst>
            <a:ahLst/>
            <a:cxnLst>
              <a:cxn ang="0">
                <a:pos x="T0" y="T1"/>
              </a:cxn>
              <a:cxn ang="0">
                <a:pos x="T2" y="T3"/>
              </a:cxn>
              <a:cxn ang="0">
                <a:pos x="T4" y="T5"/>
              </a:cxn>
            </a:cxnLst>
            <a:rect l="0" t="0" r="r" b="b"/>
            <a:pathLst>
              <a:path w="25191" h="27534" fill="none" extrusionOk="0">
                <a:moveTo>
                  <a:pt x="-1" y="300"/>
                </a:moveTo>
                <a:cubicBezTo>
                  <a:pt x="1186" y="100"/>
                  <a:pt x="2387" y="-1"/>
                  <a:pt x="3591" y="0"/>
                </a:cubicBezTo>
                <a:cubicBezTo>
                  <a:pt x="15520" y="0"/>
                  <a:pt x="25191" y="9670"/>
                  <a:pt x="25191" y="21600"/>
                </a:cubicBezTo>
                <a:cubicBezTo>
                  <a:pt x="25191" y="23606"/>
                  <a:pt x="24911" y="25604"/>
                  <a:pt x="24359" y="27533"/>
                </a:cubicBezTo>
              </a:path>
              <a:path w="25191" h="27534" stroke="0" extrusionOk="0">
                <a:moveTo>
                  <a:pt x="-1" y="300"/>
                </a:moveTo>
                <a:cubicBezTo>
                  <a:pt x="1186" y="100"/>
                  <a:pt x="2387" y="-1"/>
                  <a:pt x="3591" y="0"/>
                </a:cubicBezTo>
                <a:cubicBezTo>
                  <a:pt x="15520" y="0"/>
                  <a:pt x="25191" y="9670"/>
                  <a:pt x="25191" y="21600"/>
                </a:cubicBezTo>
                <a:cubicBezTo>
                  <a:pt x="25191" y="23606"/>
                  <a:pt x="24911" y="25604"/>
                  <a:pt x="24359" y="27533"/>
                </a:cubicBezTo>
                <a:lnTo>
                  <a:pt x="3591" y="21600"/>
                </a:lnTo>
                <a:close/>
              </a:path>
            </a:pathLst>
          </a:custGeom>
          <a:noFill/>
          <a:ln w="9525">
            <a:solidFill>
              <a:schemeClr val="tx1"/>
            </a:solidFill>
            <a:round/>
            <a:headEnd/>
            <a:tailEnd/>
          </a:ln>
          <a:effectLst/>
        </p:spPr>
        <p:txBody>
          <a:bodyPr wrap="none" anchor="ctr"/>
          <a:lstStyle/>
          <a:p>
            <a:endParaRPr lang="en-US"/>
          </a:p>
        </p:txBody>
      </p:sp>
      <p:sp>
        <p:nvSpPr>
          <p:cNvPr id="63507" name="Arc 19"/>
          <p:cNvSpPr>
            <a:spLocks/>
          </p:cNvSpPr>
          <p:nvPr/>
        </p:nvSpPr>
        <p:spPr bwMode="auto">
          <a:xfrm rot="-2845838">
            <a:off x="3390106" y="1029494"/>
            <a:ext cx="1211263" cy="1285875"/>
          </a:xfrm>
          <a:custGeom>
            <a:avLst/>
            <a:gdLst>
              <a:gd name="G0" fmla="+- 0 0 0"/>
              <a:gd name="G1" fmla="+- 21600 0 0"/>
              <a:gd name="G2" fmla="+- 21600 0 0"/>
              <a:gd name="T0" fmla="*/ 0 w 21600"/>
              <a:gd name="T1" fmla="*/ 0 h 22112"/>
              <a:gd name="T2" fmla="*/ 21594 w 21600"/>
              <a:gd name="T3" fmla="*/ 22112 h 22112"/>
              <a:gd name="T4" fmla="*/ 0 w 21600"/>
              <a:gd name="T5" fmla="*/ 21600 h 22112"/>
            </a:gdLst>
            <a:ahLst/>
            <a:cxnLst>
              <a:cxn ang="0">
                <a:pos x="T0" y="T1"/>
              </a:cxn>
              <a:cxn ang="0">
                <a:pos x="T2" y="T3"/>
              </a:cxn>
              <a:cxn ang="0">
                <a:pos x="T4" y="T5"/>
              </a:cxn>
            </a:cxnLst>
            <a:rect l="0" t="0" r="r" b="b"/>
            <a:pathLst>
              <a:path w="21600" h="22112" fill="none" extrusionOk="0">
                <a:moveTo>
                  <a:pt x="-1" y="0"/>
                </a:moveTo>
                <a:cubicBezTo>
                  <a:pt x="11929" y="0"/>
                  <a:pt x="21600" y="9670"/>
                  <a:pt x="21600" y="21600"/>
                </a:cubicBezTo>
                <a:cubicBezTo>
                  <a:pt x="21600" y="21770"/>
                  <a:pt x="21597" y="21941"/>
                  <a:pt x="21593" y="22111"/>
                </a:cubicBezTo>
              </a:path>
              <a:path w="21600" h="22112" stroke="0" extrusionOk="0">
                <a:moveTo>
                  <a:pt x="-1" y="0"/>
                </a:moveTo>
                <a:cubicBezTo>
                  <a:pt x="11929" y="0"/>
                  <a:pt x="21600" y="9670"/>
                  <a:pt x="21600" y="21600"/>
                </a:cubicBezTo>
                <a:cubicBezTo>
                  <a:pt x="21600" y="21770"/>
                  <a:pt x="21597" y="21941"/>
                  <a:pt x="21593" y="22111"/>
                </a:cubicBezTo>
                <a:lnTo>
                  <a:pt x="0" y="21600"/>
                </a:lnTo>
                <a:close/>
              </a:path>
            </a:pathLst>
          </a:custGeom>
          <a:noFill/>
          <a:ln w="9525">
            <a:solidFill>
              <a:schemeClr val="tx1"/>
            </a:solidFill>
            <a:round/>
            <a:headEnd/>
            <a:tailEnd/>
          </a:ln>
          <a:effectLst/>
        </p:spPr>
        <p:txBody>
          <a:bodyPr wrap="none" anchor="ctr"/>
          <a:lstStyle/>
          <a:p>
            <a:endParaRPr lang="en-US"/>
          </a:p>
        </p:txBody>
      </p:sp>
      <p:sp>
        <p:nvSpPr>
          <p:cNvPr id="63508" name="Arc 20"/>
          <p:cNvSpPr>
            <a:spLocks/>
          </p:cNvSpPr>
          <p:nvPr/>
        </p:nvSpPr>
        <p:spPr bwMode="auto">
          <a:xfrm rot="-23863775">
            <a:off x="3359150" y="242888"/>
            <a:ext cx="1579563" cy="1793875"/>
          </a:xfrm>
          <a:custGeom>
            <a:avLst/>
            <a:gdLst>
              <a:gd name="G0" fmla="+- 0 0 0"/>
              <a:gd name="G1" fmla="+- 21600 0 0"/>
              <a:gd name="G2" fmla="+- 21600 0 0"/>
              <a:gd name="T0" fmla="*/ 0 w 19700"/>
              <a:gd name="T1" fmla="*/ 0 h 21600"/>
              <a:gd name="T2" fmla="*/ 19700 w 19700"/>
              <a:gd name="T3" fmla="*/ 12741 h 21600"/>
              <a:gd name="T4" fmla="*/ 0 w 19700"/>
              <a:gd name="T5" fmla="*/ 21600 h 21600"/>
            </a:gdLst>
            <a:ahLst/>
            <a:cxnLst>
              <a:cxn ang="0">
                <a:pos x="T0" y="T1"/>
              </a:cxn>
              <a:cxn ang="0">
                <a:pos x="T2" y="T3"/>
              </a:cxn>
              <a:cxn ang="0">
                <a:pos x="T4" y="T5"/>
              </a:cxn>
            </a:cxnLst>
            <a:rect l="0" t="0" r="r" b="b"/>
            <a:pathLst>
              <a:path w="19700" h="21600" fill="none" extrusionOk="0">
                <a:moveTo>
                  <a:pt x="-1" y="0"/>
                </a:moveTo>
                <a:cubicBezTo>
                  <a:pt x="8501" y="0"/>
                  <a:pt x="16212" y="4987"/>
                  <a:pt x="19699" y="12741"/>
                </a:cubicBezTo>
              </a:path>
              <a:path w="19700" h="21600" stroke="0" extrusionOk="0">
                <a:moveTo>
                  <a:pt x="-1" y="0"/>
                </a:moveTo>
                <a:cubicBezTo>
                  <a:pt x="8501" y="0"/>
                  <a:pt x="16212" y="4987"/>
                  <a:pt x="19699" y="12741"/>
                </a:cubicBezTo>
                <a:lnTo>
                  <a:pt x="0" y="21600"/>
                </a:lnTo>
                <a:close/>
              </a:path>
            </a:pathLst>
          </a:custGeom>
          <a:noFill/>
          <a:ln w="9525">
            <a:solidFill>
              <a:schemeClr val="tx1"/>
            </a:solidFill>
            <a:round/>
            <a:headEnd/>
            <a:tailEnd/>
          </a:ln>
          <a:effectLst/>
        </p:spPr>
        <p:txBody>
          <a:bodyPr wrap="none" anchor="ctr"/>
          <a:lstStyle/>
          <a:p>
            <a:endParaRPr lang="en-US"/>
          </a:p>
        </p:txBody>
      </p:sp>
      <p:sp>
        <p:nvSpPr>
          <p:cNvPr id="63510" name="AutoShape 22"/>
          <p:cNvSpPr>
            <a:spLocks noChangeArrowheads="1"/>
          </p:cNvSpPr>
          <p:nvPr/>
        </p:nvSpPr>
        <p:spPr bwMode="auto">
          <a:xfrm rot="1443427">
            <a:off x="6400800" y="1066800"/>
            <a:ext cx="609600" cy="1219200"/>
          </a:xfrm>
          <a:prstGeom prst="curvedLeftArrow">
            <a:avLst>
              <a:gd name="adj1" fmla="val 39889"/>
              <a:gd name="adj2" fmla="val 80000"/>
              <a:gd name="adj3" fmla="val 33333"/>
            </a:avLst>
          </a:prstGeom>
          <a:solidFill>
            <a:srgbClr val="0000FF"/>
          </a:solidFill>
          <a:ln w="9525">
            <a:solidFill>
              <a:schemeClr val="tx1"/>
            </a:solidFill>
            <a:miter lim="800000"/>
            <a:headEnd/>
            <a:tailEnd/>
          </a:ln>
          <a:effectLst/>
        </p:spPr>
        <p:txBody>
          <a:bodyPr wrap="none" anchor="ctr"/>
          <a:lstStyle/>
          <a:p>
            <a:endParaRPr lang="en-US"/>
          </a:p>
        </p:txBody>
      </p:sp>
      <p:sp>
        <p:nvSpPr>
          <p:cNvPr id="63511" name="AutoShape 23"/>
          <p:cNvSpPr>
            <a:spLocks noChangeArrowheads="1"/>
          </p:cNvSpPr>
          <p:nvPr/>
        </p:nvSpPr>
        <p:spPr bwMode="auto">
          <a:xfrm>
            <a:off x="5867400" y="1905000"/>
            <a:ext cx="228600" cy="228600"/>
          </a:xfrm>
          <a:prstGeom prst="flowChartConnector">
            <a:avLst/>
          </a:prstGeom>
          <a:solidFill>
            <a:srgbClr val="0000FF"/>
          </a:solidFill>
          <a:ln w="9525">
            <a:solidFill>
              <a:schemeClr val="tx1"/>
            </a:solidFill>
            <a:round/>
            <a:headEnd/>
            <a:tailEnd/>
          </a:ln>
          <a:effectLst/>
        </p:spPr>
        <p:txBody>
          <a:bodyPr wrap="none" anchor="ctr"/>
          <a:lstStyle/>
          <a:p>
            <a:endParaRPr lang="en-US"/>
          </a:p>
        </p:txBody>
      </p:sp>
      <p:sp>
        <p:nvSpPr>
          <p:cNvPr id="63512" name="AutoShape 24"/>
          <p:cNvSpPr>
            <a:spLocks noChangeArrowheads="1"/>
          </p:cNvSpPr>
          <p:nvPr/>
        </p:nvSpPr>
        <p:spPr bwMode="auto">
          <a:xfrm>
            <a:off x="5410200" y="2209800"/>
            <a:ext cx="228600" cy="228600"/>
          </a:xfrm>
          <a:prstGeom prst="flowChartConnector">
            <a:avLst/>
          </a:prstGeom>
          <a:solidFill>
            <a:srgbClr val="0000FF"/>
          </a:solidFill>
          <a:ln w="9525">
            <a:solidFill>
              <a:schemeClr val="tx1"/>
            </a:solidFill>
            <a:round/>
            <a:headEnd/>
            <a:tailEnd/>
          </a:ln>
          <a:effectLst/>
        </p:spPr>
        <p:txBody>
          <a:bodyPr wrap="none" anchor="ctr"/>
          <a:lstStyle/>
          <a:p>
            <a:endParaRPr lang="en-US"/>
          </a:p>
        </p:txBody>
      </p:sp>
      <p:grpSp>
        <p:nvGrpSpPr>
          <p:cNvPr id="2" name="Group 6"/>
          <p:cNvGrpSpPr>
            <a:grpSpLocks/>
          </p:cNvGrpSpPr>
          <p:nvPr/>
        </p:nvGrpSpPr>
        <p:grpSpPr bwMode="auto">
          <a:xfrm>
            <a:off x="685800" y="2438400"/>
            <a:ext cx="7772400" cy="3810000"/>
            <a:chOff x="432" y="816"/>
            <a:chExt cx="4896" cy="2592"/>
          </a:xfrm>
        </p:grpSpPr>
        <p:sp>
          <p:nvSpPr>
            <p:cNvPr id="63493" name="AutoShape 5"/>
            <p:cNvSpPr>
              <a:spLocks noChangeAspect="1" noChangeArrowheads="1" noTextEdit="1"/>
            </p:cNvSpPr>
            <p:nvPr/>
          </p:nvSpPr>
          <p:spPr bwMode="auto">
            <a:xfrm>
              <a:off x="432" y="816"/>
              <a:ext cx="4896" cy="2592"/>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3499" name="_s63499"/>
            <p:cNvSpPr>
              <a:spLocks noChangeArrowheads="1" noTextEdit="1"/>
            </p:cNvSpPr>
            <p:nvPr/>
          </p:nvSpPr>
          <p:spPr bwMode="auto">
            <a:xfrm>
              <a:off x="1547" y="1190"/>
              <a:ext cx="1845" cy="1845"/>
            </a:xfrm>
            <a:custGeom>
              <a:avLst/>
              <a:gdLst>
                <a:gd name="G0" fmla="+- 10800 0 0"/>
                <a:gd name="G1" fmla="+- 21600 0 10800"/>
                <a:gd name="G2" fmla="+- 21600 0 108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0800" y="10800"/>
                  </a:moveTo>
                  <a:cubicBezTo>
                    <a:pt x="10800" y="10800"/>
                    <a:pt x="10800" y="10800"/>
                    <a:pt x="10800" y="10800"/>
                  </a:cubicBezTo>
                  <a:cubicBezTo>
                    <a:pt x="10800" y="10800"/>
                    <a:pt x="10800" y="10800"/>
                    <a:pt x="10800" y="10800"/>
                  </a:cubicBezTo>
                  <a:cubicBezTo>
                    <a:pt x="10800" y="10800"/>
                    <a:pt x="10800" y="10800"/>
                    <a:pt x="10800" y="10800"/>
                  </a:cubicBezTo>
                  <a:cubicBezTo>
                    <a:pt x="10800" y="10800"/>
                    <a:pt x="10800" y="10800"/>
                    <a:pt x="10800" y="10800"/>
                  </a:cubicBezTo>
                  <a:close/>
                </a:path>
              </a:pathLst>
            </a:custGeom>
            <a:solidFill>
              <a:srgbClr val="FF8C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500" name="_s63500"/>
            <p:cNvSpPr>
              <a:spLocks/>
            </p:cNvSpPr>
            <p:nvPr/>
          </p:nvSpPr>
          <p:spPr bwMode="auto">
            <a:xfrm>
              <a:off x="3727" y="1729"/>
              <a:ext cx="493" cy="410"/>
            </a:xfrm>
            <a:prstGeom prst="callout2">
              <a:avLst>
                <a:gd name="adj1" fmla="val 18949"/>
                <a:gd name="adj2" fmla="val -9736"/>
                <a:gd name="adj3" fmla="val 18949"/>
                <a:gd name="adj4" fmla="val -49292"/>
                <a:gd name="adj5" fmla="val 93421"/>
                <a:gd name="adj6" fmla="val -98986"/>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horz" wrap="non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chemeClr val="tx2"/>
                  </a:solidFill>
                  <a:effectLst/>
                  <a:latin typeface="Times New Roman" charset="0"/>
                  <a:ea typeface="ＭＳ Ｐゴシック" charset="0"/>
                  <a:cs typeface="Arial" charset="0"/>
                  <a:sym typeface="Wingdings" charset="0"/>
                </a:rPr>
                <a:t>Masyarakat</a:t>
              </a:r>
            </a:p>
          </p:txBody>
        </p:sp>
        <p:sp>
          <p:nvSpPr>
            <p:cNvPr id="63497" name="_s63497"/>
            <p:cNvSpPr>
              <a:spLocks noChangeArrowheads="1" noTextEdit="1"/>
            </p:cNvSpPr>
            <p:nvPr/>
          </p:nvSpPr>
          <p:spPr bwMode="auto">
            <a:xfrm>
              <a:off x="1854" y="1497"/>
              <a:ext cx="1230" cy="1230"/>
            </a:xfrm>
            <a:custGeom>
              <a:avLst/>
              <a:gdLst>
                <a:gd name="G0" fmla="+- 10800 0 0"/>
                <a:gd name="G1" fmla="+- 21600 0 10800"/>
                <a:gd name="G2" fmla="+- 21600 0 108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0800" y="10800"/>
                  </a:moveTo>
                  <a:cubicBezTo>
                    <a:pt x="10800" y="10800"/>
                    <a:pt x="10800" y="10800"/>
                    <a:pt x="10800" y="10800"/>
                  </a:cubicBezTo>
                  <a:cubicBezTo>
                    <a:pt x="10800" y="10800"/>
                    <a:pt x="10800" y="10800"/>
                    <a:pt x="10800" y="10800"/>
                  </a:cubicBezTo>
                  <a:cubicBezTo>
                    <a:pt x="10800" y="10800"/>
                    <a:pt x="10800" y="10800"/>
                    <a:pt x="10800" y="10800"/>
                  </a:cubicBezTo>
                  <a:cubicBezTo>
                    <a:pt x="10800" y="10800"/>
                    <a:pt x="10800" y="10800"/>
                    <a:pt x="10800" y="10800"/>
                  </a:cubicBezTo>
                  <a:close/>
                </a:path>
              </a:pathLst>
            </a:custGeom>
            <a:solidFill>
              <a:srgbClr val="01BD0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498" name="_s63498"/>
            <p:cNvSpPr>
              <a:spLocks/>
            </p:cNvSpPr>
            <p:nvPr/>
          </p:nvSpPr>
          <p:spPr bwMode="auto">
            <a:xfrm>
              <a:off x="3663" y="1556"/>
              <a:ext cx="493" cy="208"/>
            </a:xfrm>
            <a:prstGeom prst="callout2">
              <a:avLst>
                <a:gd name="adj1" fmla="val 37306"/>
                <a:gd name="adj2" fmla="val -9736"/>
                <a:gd name="adj3" fmla="val 37306"/>
                <a:gd name="adj4" fmla="val -57403"/>
                <a:gd name="adj5" fmla="val 267356"/>
                <a:gd name="adj6" fmla="val -148477"/>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horz" wrap="non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chemeClr val="tx2"/>
                  </a:solidFill>
                  <a:effectLst/>
                  <a:latin typeface="Times New Roman" charset="0"/>
                  <a:ea typeface="ＭＳ Ｐゴシック" charset="0"/>
                  <a:cs typeface="Arial" charset="0"/>
                  <a:sym typeface="Wingdings" charset="0"/>
                </a:rPr>
                <a:t>Keluarga</a:t>
              </a:r>
            </a:p>
          </p:txBody>
        </p:sp>
        <p:sp>
          <p:nvSpPr>
            <p:cNvPr id="63495" name="_s63495"/>
            <p:cNvSpPr>
              <a:spLocks noChangeArrowheads="1" noTextEdit="1"/>
            </p:cNvSpPr>
            <p:nvPr/>
          </p:nvSpPr>
          <p:spPr bwMode="auto">
            <a:xfrm>
              <a:off x="2162" y="1805"/>
              <a:ext cx="615" cy="615"/>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496" name="_s63496"/>
            <p:cNvSpPr>
              <a:spLocks/>
            </p:cNvSpPr>
            <p:nvPr/>
          </p:nvSpPr>
          <p:spPr bwMode="auto">
            <a:xfrm>
              <a:off x="3456" y="1351"/>
              <a:ext cx="493" cy="192"/>
            </a:xfrm>
            <a:prstGeom prst="callout2">
              <a:avLst>
                <a:gd name="adj1" fmla="val 40449"/>
                <a:gd name="adj2" fmla="val -9736"/>
                <a:gd name="adj3" fmla="val 40449"/>
                <a:gd name="adj4" fmla="val -39148"/>
                <a:gd name="adj5" fmla="val 412361"/>
                <a:gd name="adj6" fmla="val -20487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horz" wrap="non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a:ln>
                    <a:noFill/>
                  </a:ln>
                  <a:solidFill>
                    <a:schemeClr val="tx2"/>
                  </a:solidFill>
                  <a:effectLst/>
                  <a:latin typeface="Times New Roman" charset="0"/>
                  <a:ea typeface="ＭＳ Ｐゴシック" charset="0"/>
                  <a:cs typeface="Arial" charset="0"/>
                  <a:sym typeface="Wingdings" charset="0"/>
                </a:rPr>
                <a:t>Individu </a:t>
              </a:r>
            </a:p>
          </p:txBody>
        </p:sp>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3352800" y="4114800"/>
            <a:ext cx="6858000" cy="2238375"/>
          </a:xfrm>
          <a:prstGeom prst="rect">
            <a:avLst/>
          </a:prstGeom>
          <a:noFill/>
          <a:ln w="9525">
            <a:noFill/>
            <a:miter lim="800000"/>
            <a:headEnd/>
            <a:tailEnd/>
          </a:ln>
          <a:effectLst/>
        </p:spPr>
        <p:txBody>
          <a:bodyPr>
            <a:spAutoFit/>
          </a:bodyPr>
          <a:lstStyle/>
          <a:p>
            <a:pPr algn="l">
              <a:lnSpc>
                <a:spcPct val="90000"/>
              </a:lnSpc>
              <a:spcBef>
                <a:spcPct val="20000"/>
              </a:spcBef>
              <a:buFontTx/>
              <a:buChar char="•"/>
            </a:pPr>
            <a:r>
              <a:rPr lang="fr-FR">
                <a:solidFill>
                  <a:schemeClr val="tx1"/>
                </a:solidFill>
                <a:latin typeface="Tahoma" pitchFamily="34" charset="0"/>
              </a:rPr>
              <a:t> </a:t>
            </a:r>
            <a:r>
              <a:rPr lang="fr-FR" sz="2800">
                <a:solidFill>
                  <a:schemeClr val="tx1"/>
                </a:solidFill>
                <a:latin typeface="Tahoma" pitchFamily="34" charset="0"/>
              </a:rPr>
              <a:t>Anggota masyarakat sehat jiwa </a:t>
            </a:r>
          </a:p>
          <a:p>
            <a:pPr algn="l">
              <a:lnSpc>
                <a:spcPct val="90000"/>
              </a:lnSpc>
              <a:spcBef>
                <a:spcPct val="20000"/>
              </a:spcBef>
              <a:buFontTx/>
              <a:buChar char="•"/>
            </a:pPr>
            <a:r>
              <a:rPr lang="fr-FR" sz="2800">
                <a:solidFill>
                  <a:schemeClr val="tx1"/>
                </a:solidFill>
                <a:latin typeface="Tahoma" pitchFamily="34" charset="0"/>
              </a:rPr>
              <a:t> Masy yang mengalami gangguan       	jiwa dapat dipertahankan di 	lingkungan masyarakat </a:t>
            </a:r>
          </a:p>
          <a:p>
            <a:pPr algn="l">
              <a:lnSpc>
                <a:spcPct val="90000"/>
              </a:lnSpc>
              <a:spcBef>
                <a:spcPct val="20000"/>
              </a:spcBef>
              <a:buFontTx/>
              <a:buChar char="•"/>
            </a:pPr>
            <a:r>
              <a:rPr lang="fr-FR" sz="2800">
                <a:solidFill>
                  <a:schemeClr val="tx1"/>
                </a:solidFill>
                <a:latin typeface="Tahoma" pitchFamily="34" charset="0"/>
              </a:rPr>
              <a:t> Tidak perlu dirujuk segera ke RS.</a:t>
            </a:r>
            <a:endParaRPr lang="en-US" sz="2800">
              <a:solidFill>
                <a:schemeClr val="tx1"/>
              </a:solidFill>
              <a:latin typeface="Tahoma" pitchFamily="34" charset="0"/>
            </a:endParaRPr>
          </a:p>
        </p:txBody>
      </p:sp>
      <p:pic>
        <p:nvPicPr>
          <p:cNvPr id="28675" name="Picture 3" descr="A6MED26"/>
          <p:cNvPicPr>
            <a:picLocks noChangeAspect="1" noChangeArrowheads="1"/>
          </p:cNvPicPr>
          <p:nvPr/>
        </p:nvPicPr>
        <p:blipFill>
          <a:blip r:embed="rId2"/>
          <a:srcRect/>
          <a:stretch>
            <a:fillRect/>
          </a:stretch>
        </p:blipFill>
        <p:spPr bwMode="auto">
          <a:xfrm>
            <a:off x="0" y="374650"/>
            <a:ext cx="2536825" cy="1987550"/>
          </a:xfrm>
          <a:prstGeom prst="rect">
            <a:avLst/>
          </a:prstGeom>
          <a:noFill/>
        </p:spPr>
      </p:pic>
      <p:sp>
        <p:nvSpPr>
          <p:cNvPr id="28676" name="Text Box 4"/>
          <p:cNvSpPr txBox="1">
            <a:spLocks noChangeArrowheads="1"/>
          </p:cNvSpPr>
          <p:nvPr/>
        </p:nvSpPr>
        <p:spPr bwMode="auto">
          <a:xfrm>
            <a:off x="2971800" y="381000"/>
            <a:ext cx="5410200" cy="1554163"/>
          </a:xfrm>
          <a:prstGeom prst="rect">
            <a:avLst/>
          </a:prstGeom>
          <a:noFill/>
          <a:ln w="9525">
            <a:noFill/>
            <a:miter lim="800000"/>
            <a:headEnd/>
            <a:tailEnd/>
          </a:ln>
          <a:effectLst/>
        </p:spPr>
        <p:txBody>
          <a:bodyPr>
            <a:spAutoFit/>
          </a:bodyPr>
          <a:lstStyle/>
          <a:p>
            <a:pPr algn="l">
              <a:spcBef>
                <a:spcPct val="50000"/>
              </a:spcBef>
            </a:pPr>
            <a:r>
              <a:rPr lang="fr-FR" b="1">
                <a:solidFill>
                  <a:schemeClr val="tx1"/>
                </a:solidFill>
                <a:latin typeface="Tahoma" pitchFamily="34" charset="0"/>
              </a:rPr>
              <a:t>Konsep keperawatan kesehatan jiwa komunitas</a:t>
            </a:r>
            <a:endParaRPr lang="en-US" b="1">
              <a:solidFill>
                <a:schemeClr val="tx1"/>
              </a:solidFill>
              <a:latin typeface="Tahoma" pitchFamily="34" charset="0"/>
            </a:endParaRPr>
          </a:p>
        </p:txBody>
      </p:sp>
      <p:sp>
        <p:nvSpPr>
          <p:cNvPr id="28678" name="Text Box 6"/>
          <p:cNvSpPr txBox="1">
            <a:spLocks noChangeArrowheads="1"/>
          </p:cNvSpPr>
          <p:nvPr/>
        </p:nvSpPr>
        <p:spPr bwMode="auto">
          <a:xfrm>
            <a:off x="0" y="2514600"/>
            <a:ext cx="2895600" cy="2044700"/>
          </a:xfrm>
          <a:prstGeom prst="rect">
            <a:avLst/>
          </a:prstGeom>
          <a:noFill/>
          <a:ln w="9525">
            <a:noFill/>
            <a:miter lim="800000"/>
            <a:headEnd/>
            <a:tailEnd/>
          </a:ln>
          <a:effectLst/>
        </p:spPr>
        <p:txBody>
          <a:bodyPr>
            <a:spAutoFit/>
          </a:bodyPr>
          <a:lstStyle/>
          <a:p>
            <a:pPr algn="l">
              <a:lnSpc>
                <a:spcPct val="80000"/>
              </a:lnSpc>
              <a:spcBef>
                <a:spcPct val="50000"/>
              </a:spcBef>
            </a:pPr>
            <a:r>
              <a:rPr lang="en-US" b="1">
                <a:solidFill>
                  <a:schemeClr val="tx1"/>
                </a:solidFill>
              </a:rPr>
              <a:t>Diaplikasikan dalam pelayanan keperawatan, sehingga:</a:t>
            </a:r>
          </a:p>
        </p:txBody>
      </p:sp>
      <p:sp>
        <p:nvSpPr>
          <p:cNvPr id="28680" name="AutoShape 8"/>
          <p:cNvSpPr>
            <a:spLocks noChangeArrowheads="1"/>
          </p:cNvSpPr>
          <p:nvPr/>
        </p:nvSpPr>
        <p:spPr bwMode="auto">
          <a:xfrm>
            <a:off x="2590800" y="2362200"/>
            <a:ext cx="685800" cy="2286000"/>
          </a:xfrm>
          <a:prstGeom prst="curvedRightArrow">
            <a:avLst>
              <a:gd name="adj1" fmla="val 66667"/>
              <a:gd name="adj2" fmla="val 133333"/>
              <a:gd name="adj3" fmla="val 33333"/>
            </a:avLst>
          </a:prstGeom>
          <a:solidFill>
            <a:srgbClr val="FFCC00"/>
          </a:solidFill>
          <a:ln w="9525">
            <a:solidFill>
              <a:schemeClr val="tx1"/>
            </a:solidFill>
            <a:miter lim="800000"/>
            <a:headEnd/>
            <a:tailEnd/>
          </a:ln>
          <a:effectLst/>
        </p:spPr>
        <p:txBody>
          <a:bodyPr wrap="none" anchor="ct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533400" y="228600"/>
            <a:ext cx="7924800" cy="860425"/>
          </a:xfrm>
          <a:prstGeom prst="rect">
            <a:avLst/>
          </a:prstGeom>
          <a:noFill/>
          <a:ln w="9525">
            <a:noFill/>
            <a:miter lim="800000"/>
            <a:headEnd/>
            <a:tailEnd/>
          </a:ln>
          <a:effectLst/>
        </p:spPr>
        <p:txBody>
          <a:bodyPr>
            <a:spAutoFit/>
          </a:bodyPr>
          <a:lstStyle/>
          <a:p>
            <a:pPr>
              <a:lnSpc>
                <a:spcPct val="70000"/>
              </a:lnSpc>
              <a:spcBef>
                <a:spcPct val="50000"/>
              </a:spcBef>
            </a:pPr>
            <a:r>
              <a:rPr lang="en-US" sz="3600" b="1">
                <a:solidFill>
                  <a:schemeClr val="tx1"/>
                </a:solidFill>
              </a:rPr>
              <a:t>PELAYANAN KEPERAWATAN KOMPREHENSIF</a:t>
            </a:r>
          </a:p>
        </p:txBody>
      </p:sp>
      <p:sp>
        <p:nvSpPr>
          <p:cNvPr id="30723" name="Text Box 3"/>
          <p:cNvSpPr txBox="1">
            <a:spLocks noChangeArrowheads="1"/>
          </p:cNvSpPr>
          <p:nvPr/>
        </p:nvSpPr>
        <p:spPr bwMode="auto">
          <a:xfrm>
            <a:off x="2743200" y="1219200"/>
            <a:ext cx="3505200" cy="617538"/>
          </a:xfrm>
          <a:prstGeom prst="rect">
            <a:avLst/>
          </a:prstGeom>
          <a:solidFill>
            <a:srgbClr val="FFCC00"/>
          </a:solidFill>
          <a:ln w="38100">
            <a:solidFill>
              <a:schemeClr val="tx1"/>
            </a:solidFill>
            <a:miter lim="800000"/>
            <a:headEnd/>
            <a:tailEnd/>
          </a:ln>
          <a:effectLst/>
        </p:spPr>
        <p:txBody>
          <a:bodyPr>
            <a:spAutoFit/>
          </a:bodyPr>
          <a:lstStyle/>
          <a:p>
            <a:pPr>
              <a:spcBef>
                <a:spcPct val="50000"/>
              </a:spcBef>
            </a:pPr>
            <a:r>
              <a:rPr lang="en-US" b="1">
                <a:solidFill>
                  <a:schemeClr val="tx1"/>
                </a:solidFill>
              </a:rPr>
              <a:t>PENCEGAHAN</a:t>
            </a:r>
          </a:p>
        </p:txBody>
      </p:sp>
      <p:sp>
        <p:nvSpPr>
          <p:cNvPr id="30724" name="Text Box 4"/>
          <p:cNvSpPr txBox="1">
            <a:spLocks noChangeArrowheads="1"/>
          </p:cNvSpPr>
          <p:nvPr/>
        </p:nvSpPr>
        <p:spPr bwMode="auto">
          <a:xfrm>
            <a:off x="304800" y="2438400"/>
            <a:ext cx="1981200" cy="608013"/>
          </a:xfrm>
          <a:prstGeom prst="rect">
            <a:avLst/>
          </a:prstGeom>
          <a:solidFill>
            <a:schemeClr val="hlink"/>
          </a:solidFill>
          <a:ln w="28575">
            <a:solidFill>
              <a:schemeClr val="tx1"/>
            </a:solidFill>
            <a:miter lim="800000"/>
            <a:headEnd/>
            <a:tailEnd/>
          </a:ln>
          <a:effectLst/>
        </p:spPr>
        <p:txBody>
          <a:bodyPr>
            <a:spAutoFit/>
          </a:bodyPr>
          <a:lstStyle/>
          <a:p>
            <a:pPr>
              <a:spcBef>
                <a:spcPct val="50000"/>
              </a:spcBef>
            </a:pPr>
            <a:r>
              <a:rPr lang="en-US" b="1">
                <a:solidFill>
                  <a:schemeClr val="tx1"/>
                </a:solidFill>
              </a:rPr>
              <a:t>PRIMER</a:t>
            </a:r>
          </a:p>
        </p:txBody>
      </p:sp>
      <p:sp>
        <p:nvSpPr>
          <p:cNvPr id="30725" name="Text Box 5"/>
          <p:cNvSpPr txBox="1">
            <a:spLocks noChangeArrowheads="1"/>
          </p:cNvSpPr>
          <p:nvPr/>
        </p:nvSpPr>
        <p:spPr bwMode="auto">
          <a:xfrm>
            <a:off x="6400800" y="2438400"/>
            <a:ext cx="2286000" cy="608013"/>
          </a:xfrm>
          <a:prstGeom prst="rect">
            <a:avLst/>
          </a:prstGeom>
          <a:solidFill>
            <a:schemeClr val="hlink"/>
          </a:solidFill>
          <a:ln w="28575">
            <a:solidFill>
              <a:schemeClr val="tx1"/>
            </a:solidFill>
            <a:miter lim="800000"/>
            <a:headEnd/>
            <a:tailEnd/>
          </a:ln>
          <a:effectLst/>
        </p:spPr>
        <p:txBody>
          <a:bodyPr>
            <a:spAutoFit/>
          </a:bodyPr>
          <a:lstStyle/>
          <a:p>
            <a:pPr>
              <a:spcBef>
                <a:spcPct val="50000"/>
              </a:spcBef>
            </a:pPr>
            <a:r>
              <a:rPr lang="en-US" b="1">
                <a:solidFill>
                  <a:schemeClr val="tx1"/>
                </a:solidFill>
              </a:rPr>
              <a:t>TERSIER</a:t>
            </a:r>
          </a:p>
        </p:txBody>
      </p:sp>
      <p:sp>
        <p:nvSpPr>
          <p:cNvPr id="30726" name="Text Box 6"/>
          <p:cNvSpPr txBox="1">
            <a:spLocks noChangeArrowheads="1"/>
          </p:cNvSpPr>
          <p:nvPr/>
        </p:nvSpPr>
        <p:spPr bwMode="auto">
          <a:xfrm>
            <a:off x="3048000" y="2438400"/>
            <a:ext cx="2819400" cy="608013"/>
          </a:xfrm>
          <a:prstGeom prst="rect">
            <a:avLst/>
          </a:prstGeom>
          <a:solidFill>
            <a:schemeClr val="hlink"/>
          </a:solidFill>
          <a:ln w="28575">
            <a:solidFill>
              <a:schemeClr val="tx1"/>
            </a:solidFill>
            <a:miter lim="800000"/>
            <a:headEnd/>
            <a:tailEnd/>
          </a:ln>
          <a:effectLst/>
        </p:spPr>
        <p:txBody>
          <a:bodyPr>
            <a:spAutoFit/>
          </a:bodyPr>
          <a:lstStyle/>
          <a:p>
            <a:pPr>
              <a:spcBef>
                <a:spcPct val="50000"/>
              </a:spcBef>
            </a:pPr>
            <a:r>
              <a:rPr lang="en-US" b="1">
                <a:solidFill>
                  <a:schemeClr val="tx1"/>
                </a:solidFill>
              </a:rPr>
              <a:t>SEKUNDER</a:t>
            </a:r>
          </a:p>
        </p:txBody>
      </p:sp>
      <p:sp>
        <p:nvSpPr>
          <p:cNvPr id="30729" name="Line 9"/>
          <p:cNvSpPr>
            <a:spLocks noChangeShapeType="1"/>
          </p:cNvSpPr>
          <p:nvPr/>
        </p:nvSpPr>
        <p:spPr bwMode="auto">
          <a:xfrm>
            <a:off x="1371600" y="2057400"/>
            <a:ext cx="6172200" cy="0"/>
          </a:xfrm>
          <a:prstGeom prst="line">
            <a:avLst/>
          </a:prstGeom>
          <a:noFill/>
          <a:ln w="38100">
            <a:solidFill>
              <a:srgbClr val="FF0000"/>
            </a:solidFill>
            <a:round/>
            <a:headEnd/>
            <a:tailEnd/>
          </a:ln>
          <a:effectLst/>
        </p:spPr>
        <p:txBody>
          <a:bodyPr/>
          <a:lstStyle/>
          <a:p>
            <a:endParaRPr lang="en-US"/>
          </a:p>
        </p:txBody>
      </p:sp>
      <p:sp>
        <p:nvSpPr>
          <p:cNvPr id="30730" name="Line 10"/>
          <p:cNvSpPr>
            <a:spLocks noChangeShapeType="1"/>
          </p:cNvSpPr>
          <p:nvPr/>
        </p:nvSpPr>
        <p:spPr bwMode="auto">
          <a:xfrm>
            <a:off x="4419600" y="1828800"/>
            <a:ext cx="0" cy="609600"/>
          </a:xfrm>
          <a:prstGeom prst="line">
            <a:avLst/>
          </a:prstGeom>
          <a:noFill/>
          <a:ln w="38100">
            <a:solidFill>
              <a:srgbClr val="FF0000"/>
            </a:solidFill>
            <a:round/>
            <a:headEnd/>
            <a:tailEnd type="triangle" w="med" len="med"/>
          </a:ln>
          <a:effectLst/>
        </p:spPr>
        <p:txBody>
          <a:bodyPr/>
          <a:lstStyle/>
          <a:p>
            <a:endParaRPr lang="en-US"/>
          </a:p>
        </p:txBody>
      </p:sp>
      <p:sp>
        <p:nvSpPr>
          <p:cNvPr id="30731" name="Line 11"/>
          <p:cNvSpPr>
            <a:spLocks noChangeShapeType="1"/>
          </p:cNvSpPr>
          <p:nvPr/>
        </p:nvSpPr>
        <p:spPr bwMode="auto">
          <a:xfrm>
            <a:off x="1371600" y="2057400"/>
            <a:ext cx="0" cy="304800"/>
          </a:xfrm>
          <a:prstGeom prst="line">
            <a:avLst/>
          </a:prstGeom>
          <a:noFill/>
          <a:ln w="38100">
            <a:solidFill>
              <a:srgbClr val="FF0000"/>
            </a:solidFill>
            <a:round/>
            <a:headEnd/>
            <a:tailEnd type="triangle" w="med" len="med"/>
          </a:ln>
          <a:effectLst/>
        </p:spPr>
        <p:txBody>
          <a:bodyPr/>
          <a:lstStyle/>
          <a:p>
            <a:endParaRPr lang="en-US"/>
          </a:p>
        </p:txBody>
      </p:sp>
      <p:sp>
        <p:nvSpPr>
          <p:cNvPr id="30732" name="Line 12"/>
          <p:cNvSpPr>
            <a:spLocks noChangeShapeType="1"/>
          </p:cNvSpPr>
          <p:nvPr/>
        </p:nvSpPr>
        <p:spPr bwMode="auto">
          <a:xfrm>
            <a:off x="7543800" y="2057400"/>
            <a:ext cx="0" cy="304800"/>
          </a:xfrm>
          <a:prstGeom prst="line">
            <a:avLst/>
          </a:prstGeom>
          <a:noFill/>
          <a:ln w="38100">
            <a:solidFill>
              <a:srgbClr val="FF0000"/>
            </a:solidFill>
            <a:round/>
            <a:headEnd/>
            <a:tailEnd type="triangle" w="med" len="med"/>
          </a:ln>
          <a:effectLst/>
        </p:spPr>
        <p:txBody>
          <a:bodyPr/>
          <a:lstStyle/>
          <a:p>
            <a:endParaRPr lang="en-US"/>
          </a:p>
        </p:txBody>
      </p:sp>
      <p:sp>
        <p:nvSpPr>
          <p:cNvPr id="30733" name="Text Box 13"/>
          <p:cNvSpPr txBox="1">
            <a:spLocks noChangeArrowheads="1"/>
          </p:cNvSpPr>
          <p:nvPr/>
        </p:nvSpPr>
        <p:spPr bwMode="auto">
          <a:xfrm>
            <a:off x="457200" y="3048000"/>
            <a:ext cx="1828800" cy="2282825"/>
          </a:xfrm>
          <a:prstGeom prst="rect">
            <a:avLst/>
          </a:prstGeom>
          <a:noFill/>
          <a:ln w="9525">
            <a:noFill/>
            <a:miter lim="800000"/>
            <a:headEnd/>
            <a:tailEnd/>
          </a:ln>
          <a:effectLst/>
        </p:spPr>
        <p:txBody>
          <a:bodyPr>
            <a:spAutoFit/>
          </a:bodyPr>
          <a:lstStyle/>
          <a:p>
            <a:pPr algn="l">
              <a:spcBef>
                <a:spcPct val="50000"/>
              </a:spcBef>
            </a:pPr>
            <a:r>
              <a:rPr lang="en-US" sz="2400" b="1">
                <a:solidFill>
                  <a:schemeClr val="tx1"/>
                </a:solidFill>
              </a:rPr>
              <a:t>Peningkatan kesehatan &amp; pencegahan terjadinya gangguan jiwa</a:t>
            </a:r>
          </a:p>
        </p:txBody>
      </p:sp>
      <p:sp>
        <p:nvSpPr>
          <p:cNvPr id="30734" name="Text Box 14"/>
          <p:cNvSpPr txBox="1">
            <a:spLocks noChangeArrowheads="1"/>
          </p:cNvSpPr>
          <p:nvPr/>
        </p:nvSpPr>
        <p:spPr bwMode="auto">
          <a:xfrm>
            <a:off x="3352800" y="3124200"/>
            <a:ext cx="2514600" cy="1552575"/>
          </a:xfrm>
          <a:prstGeom prst="rect">
            <a:avLst/>
          </a:prstGeom>
          <a:noFill/>
          <a:ln w="9525">
            <a:noFill/>
            <a:miter lim="800000"/>
            <a:headEnd/>
            <a:tailEnd/>
          </a:ln>
          <a:effectLst/>
        </p:spPr>
        <p:txBody>
          <a:bodyPr>
            <a:spAutoFit/>
          </a:bodyPr>
          <a:lstStyle/>
          <a:p>
            <a:pPr algn="l">
              <a:spcBef>
                <a:spcPct val="50000"/>
              </a:spcBef>
            </a:pPr>
            <a:r>
              <a:rPr lang="en-US" sz="2400" b="1">
                <a:solidFill>
                  <a:schemeClr val="tx1"/>
                </a:solidFill>
              </a:rPr>
              <a:t>Deteksi dini adanya masalah psikososial &amp; gangguan Jiwa</a:t>
            </a:r>
          </a:p>
        </p:txBody>
      </p:sp>
      <p:sp>
        <p:nvSpPr>
          <p:cNvPr id="30735" name="Text Box 15"/>
          <p:cNvSpPr txBox="1">
            <a:spLocks noChangeArrowheads="1"/>
          </p:cNvSpPr>
          <p:nvPr/>
        </p:nvSpPr>
        <p:spPr bwMode="auto">
          <a:xfrm>
            <a:off x="6629400" y="3111500"/>
            <a:ext cx="2209800" cy="1917700"/>
          </a:xfrm>
          <a:prstGeom prst="rect">
            <a:avLst/>
          </a:prstGeom>
          <a:noFill/>
          <a:ln w="9525">
            <a:noFill/>
            <a:miter lim="800000"/>
            <a:headEnd/>
            <a:tailEnd/>
          </a:ln>
          <a:effectLst/>
        </p:spPr>
        <p:txBody>
          <a:bodyPr>
            <a:spAutoFit/>
          </a:bodyPr>
          <a:lstStyle/>
          <a:p>
            <a:pPr algn="l">
              <a:spcBef>
                <a:spcPct val="50000"/>
              </a:spcBef>
            </a:pPr>
            <a:r>
              <a:rPr lang="en-US" sz="2400" b="1">
                <a:solidFill>
                  <a:schemeClr val="tx1"/>
                </a:solidFill>
              </a:rPr>
              <a:t>Peningkatan fungsi &amp; sosialisasi serta pencegahan kekambuhan</a:t>
            </a:r>
          </a:p>
        </p:txBody>
      </p:sp>
      <p:sp>
        <p:nvSpPr>
          <p:cNvPr id="30736" name="AutoShape 16"/>
          <p:cNvSpPr>
            <a:spLocks noChangeArrowheads="1"/>
          </p:cNvSpPr>
          <p:nvPr/>
        </p:nvSpPr>
        <p:spPr bwMode="auto">
          <a:xfrm>
            <a:off x="1219200" y="5029200"/>
            <a:ext cx="381000" cy="457200"/>
          </a:xfrm>
          <a:prstGeom prst="downArrow">
            <a:avLst>
              <a:gd name="adj1" fmla="val 50000"/>
              <a:gd name="adj2" fmla="val 30000"/>
            </a:avLst>
          </a:prstGeom>
          <a:solidFill>
            <a:srgbClr val="FF0000"/>
          </a:solidFill>
          <a:ln w="9525">
            <a:solidFill>
              <a:schemeClr val="tx1"/>
            </a:solidFill>
            <a:miter lim="800000"/>
            <a:headEnd/>
            <a:tailEnd/>
          </a:ln>
          <a:effectLst/>
        </p:spPr>
        <p:txBody>
          <a:bodyPr wrap="none" anchor="ctr"/>
          <a:lstStyle/>
          <a:p>
            <a:endParaRPr lang="en-US"/>
          </a:p>
        </p:txBody>
      </p:sp>
      <p:sp>
        <p:nvSpPr>
          <p:cNvPr id="30737" name="AutoShape 17"/>
          <p:cNvSpPr>
            <a:spLocks noChangeArrowheads="1"/>
          </p:cNvSpPr>
          <p:nvPr/>
        </p:nvSpPr>
        <p:spPr bwMode="auto">
          <a:xfrm>
            <a:off x="4343400" y="4800600"/>
            <a:ext cx="381000" cy="914400"/>
          </a:xfrm>
          <a:prstGeom prst="downArrow">
            <a:avLst>
              <a:gd name="adj1" fmla="val 50000"/>
              <a:gd name="adj2" fmla="val 60000"/>
            </a:avLst>
          </a:prstGeom>
          <a:solidFill>
            <a:srgbClr val="FF0000"/>
          </a:solidFill>
          <a:ln w="9525">
            <a:solidFill>
              <a:schemeClr val="tx1"/>
            </a:solidFill>
            <a:miter lim="800000"/>
            <a:headEnd/>
            <a:tailEnd/>
          </a:ln>
          <a:effectLst/>
        </p:spPr>
        <p:txBody>
          <a:bodyPr wrap="none" anchor="ctr"/>
          <a:lstStyle/>
          <a:p>
            <a:endParaRPr lang="en-US"/>
          </a:p>
        </p:txBody>
      </p:sp>
      <p:sp>
        <p:nvSpPr>
          <p:cNvPr id="30738" name="AutoShape 18"/>
          <p:cNvSpPr>
            <a:spLocks noChangeArrowheads="1"/>
          </p:cNvSpPr>
          <p:nvPr/>
        </p:nvSpPr>
        <p:spPr bwMode="auto">
          <a:xfrm>
            <a:off x="7543800" y="5029200"/>
            <a:ext cx="381000" cy="457200"/>
          </a:xfrm>
          <a:prstGeom prst="downArrow">
            <a:avLst>
              <a:gd name="adj1" fmla="val 50000"/>
              <a:gd name="adj2" fmla="val 30000"/>
            </a:avLst>
          </a:prstGeom>
          <a:solidFill>
            <a:srgbClr val="FF0000"/>
          </a:solidFill>
          <a:ln w="9525">
            <a:solidFill>
              <a:schemeClr val="tx1"/>
            </a:solidFill>
            <a:miter lim="800000"/>
            <a:headEnd/>
            <a:tailEnd/>
          </a:ln>
          <a:effectLst/>
        </p:spPr>
        <p:txBody>
          <a:bodyPr wrap="none" anchor="ctr"/>
          <a:lstStyle/>
          <a:p>
            <a:endParaRPr lang="en-US"/>
          </a:p>
        </p:txBody>
      </p:sp>
      <p:sp>
        <p:nvSpPr>
          <p:cNvPr id="30739" name="Text Box 19"/>
          <p:cNvSpPr txBox="1">
            <a:spLocks noChangeArrowheads="1"/>
          </p:cNvSpPr>
          <p:nvPr/>
        </p:nvSpPr>
        <p:spPr bwMode="auto">
          <a:xfrm>
            <a:off x="0" y="5661025"/>
            <a:ext cx="3200400" cy="968375"/>
          </a:xfrm>
          <a:prstGeom prst="rect">
            <a:avLst/>
          </a:prstGeom>
          <a:noFill/>
          <a:ln w="9525">
            <a:noFill/>
            <a:miter lim="800000"/>
            <a:headEnd/>
            <a:tailEnd/>
          </a:ln>
          <a:effectLst/>
        </p:spPr>
        <p:txBody>
          <a:bodyPr>
            <a:spAutoFit/>
          </a:bodyPr>
          <a:lstStyle/>
          <a:p>
            <a:pPr>
              <a:lnSpc>
                <a:spcPct val="80000"/>
              </a:lnSpc>
              <a:spcBef>
                <a:spcPct val="50000"/>
              </a:spcBef>
            </a:pPr>
            <a:r>
              <a:rPr lang="en-US" sz="2400" b="1">
                <a:solidFill>
                  <a:schemeClr val="tx1"/>
                </a:solidFill>
              </a:rPr>
              <a:t>Mencegah ggn jiwa, mempertahankan &amp; meningkatkan kes.jiwa</a:t>
            </a:r>
          </a:p>
        </p:txBody>
      </p:sp>
      <p:sp>
        <p:nvSpPr>
          <p:cNvPr id="30740" name="Text Box 20"/>
          <p:cNvSpPr txBox="1">
            <a:spLocks noChangeArrowheads="1"/>
          </p:cNvSpPr>
          <p:nvPr/>
        </p:nvSpPr>
        <p:spPr bwMode="auto">
          <a:xfrm>
            <a:off x="3276600" y="5791200"/>
            <a:ext cx="2514600" cy="822325"/>
          </a:xfrm>
          <a:prstGeom prst="rect">
            <a:avLst/>
          </a:prstGeom>
          <a:noFill/>
          <a:ln w="9525">
            <a:noFill/>
            <a:miter lim="800000"/>
            <a:headEnd/>
            <a:tailEnd/>
          </a:ln>
          <a:effectLst/>
        </p:spPr>
        <p:txBody>
          <a:bodyPr>
            <a:spAutoFit/>
          </a:bodyPr>
          <a:lstStyle/>
          <a:p>
            <a:pPr>
              <a:spcBef>
                <a:spcPct val="50000"/>
              </a:spcBef>
            </a:pPr>
            <a:r>
              <a:rPr lang="en-US" sz="2400" b="1">
                <a:solidFill>
                  <a:schemeClr val="tx1"/>
                </a:solidFill>
              </a:rPr>
              <a:t>Menurunkan kejadian ggn jiwa</a:t>
            </a:r>
            <a:endParaRPr lang="en-US" sz="2400">
              <a:solidFill>
                <a:schemeClr val="tx1"/>
              </a:solidFill>
            </a:endParaRPr>
          </a:p>
        </p:txBody>
      </p:sp>
      <p:sp>
        <p:nvSpPr>
          <p:cNvPr id="30741" name="Text Box 21"/>
          <p:cNvSpPr txBox="1">
            <a:spLocks noChangeArrowheads="1"/>
          </p:cNvSpPr>
          <p:nvPr/>
        </p:nvSpPr>
        <p:spPr bwMode="auto">
          <a:xfrm>
            <a:off x="6096000" y="5638800"/>
            <a:ext cx="3048000" cy="968375"/>
          </a:xfrm>
          <a:prstGeom prst="rect">
            <a:avLst/>
          </a:prstGeom>
          <a:noFill/>
          <a:ln w="9525">
            <a:noFill/>
            <a:miter lim="800000"/>
            <a:headEnd/>
            <a:tailEnd/>
          </a:ln>
          <a:effectLst/>
        </p:spPr>
        <p:txBody>
          <a:bodyPr>
            <a:spAutoFit/>
          </a:bodyPr>
          <a:lstStyle/>
          <a:p>
            <a:pPr>
              <a:lnSpc>
                <a:spcPct val="80000"/>
              </a:lnSpc>
              <a:spcBef>
                <a:spcPct val="50000"/>
              </a:spcBef>
            </a:pPr>
            <a:r>
              <a:rPr lang="en-US" sz="2400" b="1">
                <a:solidFill>
                  <a:schemeClr val="tx1"/>
                </a:solidFill>
              </a:rPr>
              <a:t>Mengurangi kecacatan/ketdkmampuan akibat ggn jiwa</a:t>
            </a:r>
            <a:endParaRPr lang="en-US" sz="2400">
              <a:solidFill>
                <a:schemeClr val="tx1"/>
              </a:solidFill>
            </a:endParaRPr>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85800" y="228600"/>
            <a:ext cx="7772400" cy="609600"/>
          </a:xfrm>
        </p:spPr>
        <p:txBody>
          <a:bodyPr>
            <a:normAutofit fontScale="90000"/>
          </a:bodyPr>
          <a:lstStyle/>
          <a:p>
            <a:r>
              <a:rPr lang="en-US" b="1"/>
              <a:t>Pencegahan Primer</a:t>
            </a:r>
          </a:p>
        </p:txBody>
      </p:sp>
      <p:sp>
        <p:nvSpPr>
          <p:cNvPr id="31747" name="Text Box 3"/>
          <p:cNvSpPr txBox="1">
            <a:spLocks noChangeArrowheads="1"/>
          </p:cNvSpPr>
          <p:nvPr/>
        </p:nvSpPr>
        <p:spPr bwMode="auto">
          <a:xfrm>
            <a:off x="304800" y="1219200"/>
            <a:ext cx="8534400" cy="5546725"/>
          </a:xfrm>
          <a:prstGeom prst="rect">
            <a:avLst/>
          </a:prstGeom>
          <a:noFill/>
          <a:ln w="9525">
            <a:noFill/>
            <a:miter lim="800000"/>
            <a:headEnd/>
            <a:tailEnd/>
          </a:ln>
          <a:effectLst/>
        </p:spPr>
        <p:txBody>
          <a:bodyPr>
            <a:spAutoFit/>
          </a:bodyPr>
          <a:lstStyle/>
          <a:p>
            <a:pPr marL="457200" indent="-457200" algn="l">
              <a:spcBef>
                <a:spcPct val="50000"/>
              </a:spcBef>
            </a:pPr>
            <a:r>
              <a:rPr lang="en-US" sz="2800" b="1">
                <a:solidFill>
                  <a:srgbClr val="9900CC"/>
                </a:solidFill>
                <a:latin typeface="Arial" charset="0"/>
              </a:rPr>
              <a:t>Target pelayanan: </a:t>
            </a:r>
          </a:p>
          <a:p>
            <a:pPr marL="914400" lvl="1" indent="-457200" algn="l">
              <a:spcBef>
                <a:spcPct val="50000"/>
              </a:spcBef>
            </a:pPr>
            <a:r>
              <a:rPr lang="en-US" sz="2800">
                <a:solidFill>
                  <a:schemeClr val="tx1"/>
                </a:solidFill>
                <a:latin typeface="Arial" charset="0"/>
              </a:rPr>
              <a:t>	</a:t>
            </a:r>
            <a:r>
              <a:rPr lang="en-US" sz="2400">
                <a:solidFill>
                  <a:schemeClr val="tx1"/>
                </a:solidFill>
                <a:latin typeface="Arial" charset="0"/>
              </a:rPr>
              <a:t>Anggota masyarakat yang belum mengalami gangguan sesuai dengan kelompok umur yaitu anak-anak, remaja, dewasa dan usia lanjut. </a:t>
            </a:r>
          </a:p>
          <a:p>
            <a:pPr marL="457200" indent="-457200" algn="l">
              <a:spcBef>
                <a:spcPct val="50000"/>
              </a:spcBef>
            </a:pPr>
            <a:r>
              <a:rPr lang="en-US" sz="2800" b="1">
                <a:solidFill>
                  <a:srgbClr val="9900CC"/>
                </a:solidFill>
                <a:latin typeface="Arial" charset="0"/>
              </a:rPr>
              <a:t>Aktivitas:</a:t>
            </a:r>
          </a:p>
          <a:p>
            <a:pPr marL="457200" indent="-457200" algn="l">
              <a:lnSpc>
                <a:spcPct val="80000"/>
              </a:lnSpc>
              <a:spcBef>
                <a:spcPct val="50000"/>
              </a:spcBef>
              <a:buFontTx/>
              <a:buAutoNum type="arabicPeriod"/>
            </a:pPr>
            <a:r>
              <a:rPr lang="en-US" sz="2400">
                <a:solidFill>
                  <a:schemeClr val="tx1"/>
                </a:solidFill>
                <a:latin typeface="Arial" charset="0"/>
              </a:rPr>
              <a:t>Program pendidikan kesehatan, progr.stimulasi perkembangan, prog.sosialisasi, manajemen stres, persiapan menjadi org tua.</a:t>
            </a:r>
          </a:p>
          <a:p>
            <a:pPr marL="457200" indent="-457200" algn="l">
              <a:lnSpc>
                <a:spcPct val="70000"/>
              </a:lnSpc>
              <a:spcBef>
                <a:spcPct val="50000"/>
              </a:spcBef>
              <a:buFontTx/>
              <a:buAutoNum type="arabicPeriod"/>
            </a:pPr>
            <a:r>
              <a:rPr lang="en-US" sz="2400">
                <a:solidFill>
                  <a:schemeClr val="tx1"/>
                </a:solidFill>
                <a:latin typeface="Arial" charset="0"/>
                <a:cs typeface="Times New Roman" charset="0"/>
              </a:rPr>
              <a:t>Program dukungan sosial.</a:t>
            </a:r>
          </a:p>
          <a:p>
            <a:pPr marL="457200" indent="-457200" algn="l">
              <a:lnSpc>
                <a:spcPct val="70000"/>
              </a:lnSpc>
              <a:spcBef>
                <a:spcPct val="50000"/>
              </a:spcBef>
              <a:buFontTx/>
              <a:buAutoNum type="arabicPeriod"/>
            </a:pPr>
            <a:r>
              <a:rPr lang="en-US" sz="2400">
                <a:solidFill>
                  <a:schemeClr val="tx1"/>
                </a:solidFill>
                <a:latin typeface="Arial" charset="0"/>
                <a:cs typeface="Times New Roman" charset="0"/>
              </a:rPr>
              <a:t>Program pencegahan penyalahgunaan obat.</a:t>
            </a:r>
          </a:p>
          <a:p>
            <a:pPr marL="457200" indent="-457200" algn="l">
              <a:lnSpc>
                <a:spcPct val="70000"/>
              </a:lnSpc>
              <a:spcBef>
                <a:spcPct val="50000"/>
              </a:spcBef>
              <a:buFontTx/>
              <a:buAutoNum type="arabicPeriod"/>
            </a:pPr>
            <a:r>
              <a:rPr lang="en-US" sz="2400">
                <a:solidFill>
                  <a:schemeClr val="tx1"/>
                </a:solidFill>
                <a:latin typeface="Arial" charset="0"/>
                <a:cs typeface="Times New Roman" charset="0"/>
              </a:rPr>
              <a:t>Program pencegahan bunuh diri.</a:t>
            </a:r>
          </a:p>
          <a:p>
            <a:pPr marL="457200" indent="-457200" algn="l">
              <a:spcBef>
                <a:spcPct val="50000"/>
              </a:spcBef>
            </a:pPr>
            <a:endParaRPr lang="en-US" sz="2800">
              <a:solidFill>
                <a:schemeClr val="tx1"/>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381000" y="3200400"/>
            <a:ext cx="2514600" cy="762000"/>
          </a:xfrm>
          <a:prstGeom prst="rect">
            <a:avLst/>
          </a:prstGeom>
          <a:noFill/>
          <a:ln w="9525">
            <a:noFill/>
            <a:miter lim="800000"/>
            <a:headEnd/>
            <a:tailEnd/>
          </a:ln>
          <a:effectLst/>
        </p:spPr>
        <p:txBody>
          <a:bodyPr wrap="none" anchor="ctr"/>
          <a:lstStyle/>
          <a:p>
            <a:r>
              <a:rPr lang="en-US" sz="2400" b="1">
                <a:solidFill>
                  <a:schemeClr val="tx1"/>
                </a:solidFill>
              </a:rPr>
              <a:t>Masalah / stresor</a:t>
            </a:r>
          </a:p>
          <a:p>
            <a:r>
              <a:rPr lang="en-US" sz="2400" b="1">
                <a:solidFill>
                  <a:schemeClr val="tx1"/>
                </a:solidFill>
              </a:rPr>
              <a:t>Dlm kehidupan</a:t>
            </a:r>
          </a:p>
        </p:txBody>
      </p:sp>
      <p:sp>
        <p:nvSpPr>
          <p:cNvPr id="4099" name="AutoShape 3"/>
          <p:cNvSpPr>
            <a:spLocks noChangeArrowheads="1"/>
          </p:cNvSpPr>
          <p:nvPr/>
        </p:nvSpPr>
        <p:spPr bwMode="auto">
          <a:xfrm>
            <a:off x="2819400" y="2057400"/>
            <a:ext cx="685800" cy="609600"/>
          </a:xfrm>
          <a:prstGeom prst="rightArrow">
            <a:avLst>
              <a:gd name="adj1" fmla="val 50000"/>
              <a:gd name="adj2" fmla="val 28125"/>
            </a:avLst>
          </a:prstGeom>
          <a:solidFill>
            <a:schemeClr val="accent1"/>
          </a:solidFill>
          <a:ln w="9525">
            <a:solidFill>
              <a:schemeClr val="tx1"/>
            </a:solidFill>
            <a:miter lim="800000"/>
            <a:headEnd/>
            <a:tailEnd/>
          </a:ln>
          <a:effectLst/>
        </p:spPr>
        <p:txBody>
          <a:bodyPr wrap="none" anchor="ctr"/>
          <a:lstStyle/>
          <a:p>
            <a:endParaRPr lang="en-US"/>
          </a:p>
        </p:txBody>
      </p:sp>
      <p:sp>
        <p:nvSpPr>
          <p:cNvPr id="4100" name="Rectangle 4"/>
          <p:cNvSpPr>
            <a:spLocks noChangeArrowheads="1"/>
          </p:cNvSpPr>
          <p:nvPr/>
        </p:nvSpPr>
        <p:spPr bwMode="auto">
          <a:xfrm>
            <a:off x="3657600" y="1447800"/>
            <a:ext cx="2209800" cy="2057400"/>
          </a:xfrm>
          <a:prstGeom prst="rect">
            <a:avLst/>
          </a:prstGeom>
          <a:solidFill>
            <a:srgbClr val="C8C39E"/>
          </a:solidFill>
          <a:ln w="9525">
            <a:solidFill>
              <a:schemeClr val="tx1"/>
            </a:solidFill>
            <a:miter lim="800000"/>
            <a:headEnd/>
            <a:tailEnd/>
          </a:ln>
          <a:effectLst/>
        </p:spPr>
        <p:txBody>
          <a:bodyPr wrap="none" anchor="ctr"/>
          <a:lstStyle/>
          <a:p>
            <a:pPr algn="l">
              <a:lnSpc>
                <a:spcPct val="90000"/>
              </a:lnSpc>
            </a:pPr>
            <a:r>
              <a:rPr lang="en-US" sz="2400" b="1">
                <a:solidFill>
                  <a:schemeClr val="tx1"/>
                </a:solidFill>
              </a:rPr>
              <a:t>Masalah:</a:t>
            </a:r>
          </a:p>
          <a:p>
            <a:pPr lvl="1" algn="l">
              <a:lnSpc>
                <a:spcPct val="90000"/>
              </a:lnSpc>
              <a:buFontTx/>
              <a:buChar char="•"/>
            </a:pPr>
            <a:r>
              <a:rPr lang="en-US" sz="2400" b="1">
                <a:solidFill>
                  <a:schemeClr val="tx1"/>
                </a:solidFill>
              </a:rPr>
              <a:t>Fisik</a:t>
            </a:r>
          </a:p>
          <a:p>
            <a:pPr lvl="1" algn="l">
              <a:lnSpc>
                <a:spcPct val="90000"/>
              </a:lnSpc>
              <a:buFontTx/>
              <a:buChar char="•"/>
            </a:pPr>
            <a:r>
              <a:rPr lang="en-US" sz="2400" b="1">
                <a:solidFill>
                  <a:schemeClr val="tx1"/>
                </a:solidFill>
              </a:rPr>
              <a:t>Psikologis</a:t>
            </a:r>
          </a:p>
          <a:p>
            <a:pPr lvl="1" algn="l">
              <a:lnSpc>
                <a:spcPct val="90000"/>
              </a:lnSpc>
              <a:buFontTx/>
              <a:buChar char="•"/>
            </a:pPr>
            <a:r>
              <a:rPr lang="en-US" sz="2400" b="1">
                <a:solidFill>
                  <a:schemeClr val="tx1"/>
                </a:solidFill>
              </a:rPr>
              <a:t>Sosial</a:t>
            </a:r>
          </a:p>
          <a:p>
            <a:pPr lvl="1" algn="l">
              <a:lnSpc>
                <a:spcPct val="90000"/>
              </a:lnSpc>
              <a:buFontTx/>
              <a:buChar char="•"/>
            </a:pPr>
            <a:r>
              <a:rPr lang="en-US" sz="2400" b="1">
                <a:solidFill>
                  <a:schemeClr val="tx1"/>
                </a:solidFill>
              </a:rPr>
              <a:t>Budaya </a:t>
            </a:r>
          </a:p>
          <a:p>
            <a:pPr lvl="1" algn="l">
              <a:lnSpc>
                <a:spcPct val="90000"/>
              </a:lnSpc>
              <a:buFontTx/>
              <a:buChar char="•"/>
            </a:pPr>
            <a:r>
              <a:rPr lang="en-US" sz="2400" b="1">
                <a:solidFill>
                  <a:schemeClr val="tx1"/>
                </a:solidFill>
              </a:rPr>
              <a:t>Spiritual</a:t>
            </a:r>
          </a:p>
        </p:txBody>
      </p:sp>
      <p:sp>
        <p:nvSpPr>
          <p:cNvPr id="4101" name="Rectangle 5"/>
          <p:cNvSpPr>
            <a:spLocks noChangeArrowheads="1"/>
          </p:cNvSpPr>
          <p:nvPr/>
        </p:nvSpPr>
        <p:spPr bwMode="auto">
          <a:xfrm>
            <a:off x="1676400" y="381000"/>
            <a:ext cx="4953000" cy="609600"/>
          </a:xfrm>
          <a:prstGeom prst="rect">
            <a:avLst/>
          </a:prstGeom>
          <a:noFill/>
          <a:ln w="9525">
            <a:noFill/>
            <a:miter lim="800000"/>
            <a:headEnd/>
            <a:tailEnd/>
          </a:ln>
          <a:effectLst/>
        </p:spPr>
        <p:txBody>
          <a:bodyPr wrap="none" anchor="ctr"/>
          <a:lstStyle/>
          <a:p>
            <a:r>
              <a:rPr lang="en-US" sz="4400" b="1">
                <a:solidFill>
                  <a:schemeClr val="tx1"/>
                </a:solidFill>
              </a:rPr>
              <a:t>PENGANTAR</a:t>
            </a:r>
          </a:p>
        </p:txBody>
      </p:sp>
      <p:pic>
        <p:nvPicPr>
          <p:cNvPr id="4102" name="Picture 6" descr="PE01605_"/>
          <p:cNvPicPr>
            <a:picLocks noChangeAspect="1" noChangeArrowheads="1"/>
          </p:cNvPicPr>
          <p:nvPr/>
        </p:nvPicPr>
        <p:blipFill>
          <a:blip r:embed="rId2"/>
          <a:srcRect/>
          <a:stretch>
            <a:fillRect/>
          </a:stretch>
        </p:blipFill>
        <p:spPr bwMode="auto">
          <a:xfrm>
            <a:off x="152400" y="1371600"/>
            <a:ext cx="2978150" cy="1922463"/>
          </a:xfrm>
          <a:prstGeom prst="rect">
            <a:avLst/>
          </a:prstGeom>
          <a:noFill/>
        </p:spPr>
      </p:pic>
      <p:sp>
        <p:nvSpPr>
          <p:cNvPr id="4103" name="AutoShape 7"/>
          <p:cNvSpPr>
            <a:spLocks noChangeArrowheads="1"/>
          </p:cNvSpPr>
          <p:nvPr/>
        </p:nvSpPr>
        <p:spPr bwMode="auto">
          <a:xfrm>
            <a:off x="6019800" y="2209800"/>
            <a:ext cx="685800" cy="609600"/>
          </a:xfrm>
          <a:prstGeom prst="rightArrow">
            <a:avLst>
              <a:gd name="adj1" fmla="val 50000"/>
              <a:gd name="adj2" fmla="val 28125"/>
            </a:avLst>
          </a:prstGeom>
          <a:solidFill>
            <a:schemeClr val="accent1"/>
          </a:solidFill>
          <a:ln w="9525">
            <a:solidFill>
              <a:schemeClr val="tx1"/>
            </a:solidFill>
            <a:miter lim="800000"/>
            <a:headEnd/>
            <a:tailEnd/>
          </a:ln>
          <a:effectLst/>
        </p:spPr>
        <p:txBody>
          <a:bodyPr wrap="none" anchor="ctr"/>
          <a:lstStyle/>
          <a:p>
            <a:endParaRPr lang="en-US"/>
          </a:p>
        </p:txBody>
      </p:sp>
      <p:sp>
        <p:nvSpPr>
          <p:cNvPr id="4104" name="Rectangle 8"/>
          <p:cNvSpPr>
            <a:spLocks noChangeArrowheads="1"/>
          </p:cNvSpPr>
          <p:nvPr/>
        </p:nvSpPr>
        <p:spPr bwMode="auto">
          <a:xfrm>
            <a:off x="6858000" y="2133600"/>
            <a:ext cx="1905000" cy="609600"/>
          </a:xfrm>
          <a:prstGeom prst="rect">
            <a:avLst/>
          </a:prstGeom>
          <a:solidFill>
            <a:srgbClr val="CCFF33"/>
          </a:solidFill>
          <a:ln w="9525">
            <a:solidFill>
              <a:schemeClr val="tx1"/>
            </a:solidFill>
            <a:miter lim="800000"/>
            <a:headEnd/>
            <a:tailEnd/>
          </a:ln>
          <a:effectLst/>
        </p:spPr>
        <p:txBody>
          <a:bodyPr wrap="none" anchor="ctr"/>
          <a:lstStyle/>
          <a:p>
            <a:r>
              <a:rPr lang="en-US" sz="2400" b="1">
                <a:solidFill>
                  <a:schemeClr val="tx1"/>
                </a:solidFill>
              </a:rPr>
              <a:t>RECOVERY</a:t>
            </a:r>
          </a:p>
        </p:txBody>
      </p:sp>
      <p:sp>
        <p:nvSpPr>
          <p:cNvPr id="4105" name="Oval 9"/>
          <p:cNvSpPr>
            <a:spLocks noChangeArrowheads="1"/>
          </p:cNvSpPr>
          <p:nvPr/>
        </p:nvSpPr>
        <p:spPr bwMode="auto">
          <a:xfrm>
            <a:off x="7239000" y="3962400"/>
            <a:ext cx="152400" cy="152400"/>
          </a:xfrm>
          <a:prstGeom prst="ellipse">
            <a:avLst/>
          </a:prstGeom>
          <a:solidFill>
            <a:srgbClr val="E086A0"/>
          </a:solidFill>
          <a:ln w="9525">
            <a:solidFill>
              <a:schemeClr val="tx1"/>
            </a:solidFill>
            <a:miter lim="800000"/>
            <a:headEnd/>
            <a:tailEnd/>
          </a:ln>
          <a:effectLst/>
        </p:spPr>
        <p:txBody>
          <a:bodyPr wrap="none" anchor="ctr"/>
          <a:lstStyle/>
          <a:p>
            <a:endParaRPr lang="en-US"/>
          </a:p>
        </p:txBody>
      </p:sp>
      <p:sp>
        <p:nvSpPr>
          <p:cNvPr id="4107" name="Text Box 11"/>
          <p:cNvSpPr txBox="1">
            <a:spLocks noChangeArrowheads="1"/>
          </p:cNvSpPr>
          <p:nvPr/>
        </p:nvSpPr>
        <p:spPr bwMode="auto">
          <a:xfrm>
            <a:off x="6705600" y="5943600"/>
            <a:ext cx="1828800" cy="406400"/>
          </a:xfrm>
          <a:prstGeom prst="rect">
            <a:avLst/>
          </a:prstGeom>
          <a:solidFill>
            <a:schemeClr val="hlink"/>
          </a:solidFill>
          <a:ln w="9525">
            <a:solidFill>
              <a:schemeClr val="tx1"/>
            </a:solidFill>
            <a:miter lim="800000"/>
            <a:headEnd/>
            <a:tailEnd/>
          </a:ln>
          <a:effectLst/>
        </p:spPr>
        <p:txBody>
          <a:bodyPr>
            <a:spAutoFit/>
          </a:bodyPr>
          <a:lstStyle/>
          <a:p>
            <a:pPr>
              <a:spcBef>
                <a:spcPct val="50000"/>
              </a:spcBef>
            </a:pPr>
            <a:r>
              <a:rPr lang="en-US" sz="2000" b="1">
                <a:solidFill>
                  <a:schemeClr val="tx1"/>
                </a:solidFill>
              </a:rPr>
              <a:t>PELATIHAN</a:t>
            </a:r>
          </a:p>
        </p:txBody>
      </p:sp>
      <p:sp>
        <p:nvSpPr>
          <p:cNvPr id="4108" name="AutoShape 12"/>
          <p:cNvSpPr>
            <a:spLocks noChangeArrowheads="1"/>
          </p:cNvSpPr>
          <p:nvPr/>
        </p:nvSpPr>
        <p:spPr bwMode="auto">
          <a:xfrm>
            <a:off x="7391400" y="5257800"/>
            <a:ext cx="685800" cy="609600"/>
          </a:xfrm>
          <a:prstGeom prst="upArrow">
            <a:avLst>
              <a:gd name="adj1" fmla="val 50000"/>
              <a:gd name="adj2" fmla="val 25000"/>
            </a:avLst>
          </a:prstGeom>
          <a:solidFill>
            <a:srgbClr val="E086A0"/>
          </a:solidFill>
          <a:ln w="9525">
            <a:solidFill>
              <a:schemeClr val="tx1"/>
            </a:solidFill>
            <a:miter lim="800000"/>
            <a:headEnd/>
            <a:tailEnd/>
          </a:ln>
          <a:effectLst/>
        </p:spPr>
        <p:txBody>
          <a:bodyPr wrap="none" anchor="ctr"/>
          <a:lstStyle/>
          <a:p>
            <a:endParaRPr lang="en-US"/>
          </a:p>
        </p:txBody>
      </p:sp>
      <p:cxnSp>
        <p:nvCxnSpPr>
          <p:cNvPr id="4109" name="AutoShape 13"/>
          <p:cNvCxnSpPr>
            <a:cxnSpLocks noChangeShapeType="1"/>
            <a:stCxn id="4107" idx="1"/>
          </p:cNvCxnSpPr>
          <p:nvPr/>
        </p:nvCxnSpPr>
        <p:spPr bwMode="auto">
          <a:xfrm rot="10800000">
            <a:off x="5410200" y="5456238"/>
            <a:ext cx="1295400" cy="690562"/>
          </a:xfrm>
          <a:prstGeom prst="bentConnector3">
            <a:avLst>
              <a:gd name="adj1" fmla="val 50000"/>
            </a:avLst>
          </a:prstGeom>
          <a:noFill/>
          <a:ln w="57150">
            <a:solidFill>
              <a:schemeClr val="tx1"/>
            </a:solidFill>
            <a:miter lim="800000"/>
            <a:headEnd/>
            <a:tailEnd type="triangle" w="med" len="med"/>
          </a:ln>
          <a:effectLst/>
        </p:spPr>
      </p:cxnSp>
      <p:sp>
        <p:nvSpPr>
          <p:cNvPr id="4110" name="Text Box 14"/>
          <p:cNvSpPr txBox="1">
            <a:spLocks noChangeArrowheads="1"/>
          </p:cNvSpPr>
          <p:nvPr/>
        </p:nvSpPr>
        <p:spPr bwMode="auto">
          <a:xfrm>
            <a:off x="990600" y="4724400"/>
            <a:ext cx="4419600" cy="1836738"/>
          </a:xfrm>
          <a:prstGeom prst="rect">
            <a:avLst/>
          </a:prstGeom>
          <a:solidFill>
            <a:srgbClr val="CCFF33"/>
          </a:solidFill>
          <a:ln w="28575">
            <a:solidFill>
              <a:schemeClr val="tx1"/>
            </a:solidFill>
            <a:miter lim="800000"/>
            <a:headEnd/>
            <a:tailEnd/>
          </a:ln>
          <a:effectLst/>
        </p:spPr>
        <p:txBody>
          <a:bodyPr>
            <a:spAutoFit/>
          </a:bodyPr>
          <a:lstStyle/>
          <a:p>
            <a:pPr algn="l">
              <a:lnSpc>
                <a:spcPct val="80000"/>
              </a:lnSpc>
              <a:spcBef>
                <a:spcPct val="50000"/>
              </a:spcBef>
              <a:buFontTx/>
              <a:buChar char="•"/>
            </a:pPr>
            <a:r>
              <a:rPr lang="en-US" sz="2400" b="1">
                <a:solidFill>
                  <a:schemeClr val="tx1"/>
                </a:solidFill>
              </a:rPr>
              <a:t>Konsep kep jiwa komunitas</a:t>
            </a:r>
          </a:p>
          <a:p>
            <a:pPr algn="l">
              <a:lnSpc>
                <a:spcPct val="80000"/>
              </a:lnSpc>
              <a:spcBef>
                <a:spcPct val="50000"/>
              </a:spcBef>
              <a:buFontTx/>
              <a:buChar char="•"/>
            </a:pPr>
            <a:r>
              <a:rPr lang="en-US" sz="2400" b="1">
                <a:solidFill>
                  <a:schemeClr val="tx1"/>
                </a:solidFill>
              </a:rPr>
              <a:t>Pelayanan keperawatan  </a:t>
            </a:r>
          </a:p>
          <a:p>
            <a:pPr algn="l">
              <a:lnSpc>
                <a:spcPct val="80000"/>
              </a:lnSpc>
              <a:spcBef>
                <a:spcPct val="50000"/>
              </a:spcBef>
            </a:pPr>
            <a:r>
              <a:rPr lang="en-US" sz="2400" b="1">
                <a:solidFill>
                  <a:schemeClr val="tx1"/>
                </a:solidFill>
              </a:rPr>
              <a:t>  komprehensif</a:t>
            </a:r>
          </a:p>
          <a:p>
            <a:pPr algn="l">
              <a:lnSpc>
                <a:spcPct val="80000"/>
              </a:lnSpc>
              <a:spcBef>
                <a:spcPct val="50000"/>
              </a:spcBef>
              <a:buFontTx/>
              <a:buChar char="•"/>
            </a:pPr>
            <a:r>
              <a:rPr lang="en-US" sz="2400" b="1">
                <a:solidFill>
                  <a:schemeClr val="tx1"/>
                </a:solidFill>
              </a:rPr>
              <a:t>Proses kep kesehatan jiwa</a:t>
            </a:r>
          </a:p>
        </p:txBody>
      </p:sp>
      <p:sp>
        <p:nvSpPr>
          <p:cNvPr id="4111" name="AutoShape 15"/>
          <p:cNvSpPr>
            <a:spLocks noChangeArrowheads="1"/>
          </p:cNvSpPr>
          <p:nvPr/>
        </p:nvSpPr>
        <p:spPr bwMode="auto">
          <a:xfrm rot="8542126">
            <a:off x="6232525" y="2971800"/>
            <a:ext cx="304800" cy="1143000"/>
          </a:xfrm>
          <a:prstGeom prst="curvedLeftArrow">
            <a:avLst>
              <a:gd name="adj1" fmla="val 75000"/>
              <a:gd name="adj2" fmla="val 150000"/>
              <a:gd name="adj3" fmla="val 33333"/>
            </a:avLst>
          </a:prstGeom>
          <a:solidFill>
            <a:srgbClr val="E086A0"/>
          </a:solidFill>
          <a:ln w="9525">
            <a:solidFill>
              <a:schemeClr val="tx1"/>
            </a:solidFill>
            <a:miter lim="800000"/>
            <a:headEnd/>
            <a:tailEnd/>
          </a:ln>
          <a:effectLst/>
        </p:spPr>
        <p:txBody>
          <a:bodyPr wrap="none" anchor="ctr"/>
          <a:lstStyle/>
          <a:p>
            <a:endParaRPr lang="en-US"/>
          </a:p>
        </p:txBody>
      </p:sp>
      <p:sp>
        <p:nvSpPr>
          <p:cNvPr id="4112" name="Oval 16"/>
          <p:cNvSpPr>
            <a:spLocks noChangeArrowheads="1"/>
          </p:cNvSpPr>
          <p:nvPr/>
        </p:nvSpPr>
        <p:spPr bwMode="auto">
          <a:xfrm>
            <a:off x="7467600" y="4267200"/>
            <a:ext cx="152400" cy="152400"/>
          </a:xfrm>
          <a:prstGeom prst="ellipse">
            <a:avLst/>
          </a:prstGeom>
          <a:solidFill>
            <a:srgbClr val="E086A0"/>
          </a:solidFill>
          <a:ln w="9525">
            <a:solidFill>
              <a:schemeClr val="tx1"/>
            </a:solidFill>
            <a:miter lim="800000"/>
            <a:headEnd/>
            <a:tailEnd/>
          </a:ln>
          <a:effectLst/>
        </p:spPr>
        <p:txBody>
          <a:bodyPr wrap="none" anchor="ctr"/>
          <a:lstStyle/>
          <a:p>
            <a:endParaRPr lang="en-US"/>
          </a:p>
        </p:txBody>
      </p:sp>
      <p:sp>
        <p:nvSpPr>
          <p:cNvPr id="4113" name="Oval 17"/>
          <p:cNvSpPr>
            <a:spLocks noChangeArrowheads="1"/>
          </p:cNvSpPr>
          <p:nvPr/>
        </p:nvSpPr>
        <p:spPr bwMode="auto">
          <a:xfrm>
            <a:off x="6934200" y="3810000"/>
            <a:ext cx="152400" cy="152400"/>
          </a:xfrm>
          <a:prstGeom prst="ellipse">
            <a:avLst/>
          </a:prstGeom>
          <a:solidFill>
            <a:srgbClr val="E086A0"/>
          </a:solidFill>
          <a:ln w="9525">
            <a:solidFill>
              <a:schemeClr val="tx1"/>
            </a:solidFill>
            <a:miter lim="800000"/>
            <a:headEnd/>
            <a:tailEnd/>
          </a:ln>
          <a:effectLst/>
        </p:spPr>
        <p:txBody>
          <a:bodyPr wrap="none" anchor="ctr"/>
          <a:lstStyle/>
          <a:p>
            <a:endParaRPr lang="en-US"/>
          </a:p>
        </p:txBody>
      </p:sp>
      <p:pic>
        <p:nvPicPr>
          <p:cNvPr id="4114" name="Picture 18" descr="NA10"/>
          <p:cNvPicPr>
            <a:picLocks noChangeAspect="1" noChangeArrowheads="1"/>
          </p:cNvPicPr>
          <p:nvPr/>
        </p:nvPicPr>
        <p:blipFill>
          <a:blip r:embed="rId3"/>
          <a:srcRect/>
          <a:stretch>
            <a:fillRect/>
          </a:stretch>
        </p:blipFill>
        <p:spPr bwMode="auto">
          <a:xfrm>
            <a:off x="7267575" y="3706813"/>
            <a:ext cx="962025" cy="1398587"/>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685800" y="228600"/>
            <a:ext cx="7772400" cy="609600"/>
          </a:xfrm>
          <a:prstGeom prst="rect">
            <a:avLst/>
          </a:prstGeom>
          <a:noFill/>
          <a:ln w="9525">
            <a:noFill/>
            <a:miter lim="800000"/>
            <a:headEnd/>
            <a:tailEnd/>
          </a:ln>
          <a:effectLst/>
        </p:spPr>
        <p:txBody>
          <a:bodyPr anchor="ctr"/>
          <a:lstStyle/>
          <a:p>
            <a:r>
              <a:rPr lang="en-US" sz="4400" b="1"/>
              <a:t>Pencegahan Sekunder</a:t>
            </a:r>
          </a:p>
        </p:txBody>
      </p:sp>
      <p:sp>
        <p:nvSpPr>
          <p:cNvPr id="33795" name="Text Box 3"/>
          <p:cNvSpPr txBox="1">
            <a:spLocks noChangeArrowheads="1"/>
          </p:cNvSpPr>
          <p:nvPr/>
        </p:nvSpPr>
        <p:spPr bwMode="auto">
          <a:xfrm>
            <a:off x="304800" y="1219200"/>
            <a:ext cx="8534400" cy="6115050"/>
          </a:xfrm>
          <a:prstGeom prst="rect">
            <a:avLst/>
          </a:prstGeom>
          <a:noFill/>
          <a:ln w="9525">
            <a:noFill/>
            <a:miter lim="800000"/>
            <a:headEnd/>
            <a:tailEnd/>
          </a:ln>
          <a:effectLst/>
        </p:spPr>
        <p:txBody>
          <a:bodyPr>
            <a:spAutoFit/>
          </a:bodyPr>
          <a:lstStyle/>
          <a:p>
            <a:pPr marL="457200" indent="-457200" algn="l">
              <a:spcBef>
                <a:spcPct val="50000"/>
              </a:spcBef>
            </a:pPr>
            <a:r>
              <a:rPr lang="en-US" sz="2800" b="1">
                <a:solidFill>
                  <a:srgbClr val="9900CC"/>
                </a:solidFill>
                <a:latin typeface="Arial" charset="0"/>
              </a:rPr>
              <a:t>Target pelayanan: </a:t>
            </a:r>
          </a:p>
          <a:p>
            <a:pPr marL="914400" lvl="1" indent="-457200" algn="l">
              <a:spcBef>
                <a:spcPct val="50000"/>
              </a:spcBef>
            </a:pPr>
            <a:r>
              <a:rPr lang="en-US" sz="2800">
                <a:solidFill>
                  <a:schemeClr val="tx1"/>
                </a:solidFill>
                <a:latin typeface="Arial" charset="0"/>
              </a:rPr>
              <a:t>	</a:t>
            </a:r>
            <a:r>
              <a:rPr lang="en-US">
                <a:solidFill>
                  <a:schemeClr val="tx1"/>
                </a:solidFill>
                <a:latin typeface="Arial" charset="0"/>
              </a:rPr>
              <a:t>Anggota masyarakat yang berisiko/memperlihatkan tanda-tanda masalah psikososial &amp; gangguan jiwa.. </a:t>
            </a:r>
          </a:p>
          <a:p>
            <a:pPr marL="457200" indent="-457200" algn="l">
              <a:spcBef>
                <a:spcPct val="50000"/>
              </a:spcBef>
            </a:pPr>
            <a:r>
              <a:rPr lang="en-US" sz="2800" b="1">
                <a:solidFill>
                  <a:srgbClr val="9900CC"/>
                </a:solidFill>
                <a:latin typeface="Arial" charset="0"/>
              </a:rPr>
              <a:t>Aktivitas:</a:t>
            </a:r>
          </a:p>
          <a:p>
            <a:pPr marL="457200" indent="-457200" algn="l">
              <a:lnSpc>
                <a:spcPct val="80000"/>
              </a:lnSpc>
              <a:spcBef>
                <a:spcPct val="50000"/>
              </a:spcBef>
              <a:buSzPct val="85000"/>
              <a:buFontTx/>
              <a:buAutoNum type="arabicPeriod"/>
            </a:pPr>
            <a:r>
              <a:rPr lang="en-US" sz="2800">
                <a:solidFill>
                  <a:schemeClr val="tx1"/>
                </a:solidFill>
                <a:latin typeface="Arial" charset="0"/>
              </a:rPr>
              <a:t>Menemukan kasus sedini mungkin</a:t>
            </a:r>
          </a:p>
          <a:p>
            <a:pPr marL="457200" indent="-457200" algn="l">
              <a:lnSpc>
                <a:spcPct val="70000"/>
              </a:lnSpc>
              <a:spcBef>
                <a:spcPct val="50000"/>
              </a:spcBef>
              <a:buSzPct val="85000"/>
              <a:buFontTx/>
              <a:buAutoNum type="arabicPeriod"/>
            </a:pPr>
            <a:r>
              <a:rPr lang="en-US" sz="2800">
                <a:solidFill>
                  <a:schemeClr val="tx1"/>
                </a:solidFill>
                <a:latin typeface="Arial" charset="0"/>
                <a:cs typeface="Times New Roman" charset="0"/>
              </a:rPr>
              <a:t>Melakukan skrining &amp; langkah-langkah lanjut </a:t>
            </a:r>
          </a:p>
          <a:p>
            <a:pPr marL="457200" indent="-457200" algn="l">
              <a:lnSpc>
                <a:spcPct val="70000"/>
              </a:lnSpc>
              <a:spcBef>
                <a:spcPct val="50000"/>
              </a:spcBef>
              <a:buSzPct val="85000"/>
              <a:buFontTx/>
              <a:buAutoNum type="arabicPeriod"/>
            </a:pPr>
            <a:r>
              <a:rPr lang="en-US" sz="2800">
                <a:solidFill>
                  <a:schemeClr val="tx1"/>
                </a:solidFill>
                <a:latin typeface="Arial" charset="0"/>
                <a:cs typeface="Times New Roman" charset="0"/>
              </a:rPr>
              <a:t>Penanganan kasus bunuh diri</a:t>
            </a:r>
          </a:p>
          <a:p>
            <a:pPr marL="457200" indent="-457200" algn="l">
              <a:lnSpc>
                <a:spcPct val="70000"/>
              </a:lnSpc>
              <a:spcBef>
                <a:spcPct val="50000"/>
              </a:spcBef>
              <a:buSzPct val="85000"/>
              <a:buFontTx/>
              <a:buAutoNum type="arabicPeriod"/>
            </a:pPr>
            <a:r>
              <a:rPr lang="en-US" sz="2800">
                <a:solidFill>
                  <a:schemeClr val="tx1"/>
                </a:solidFill>
                <a:latin typeface="Arial" charset="0"/>
                <a:cs typeface="Times New Roman" charset="0"/>
              </a:rPr>
              <a:t>Terapi modalitas</a:t>
            </a:r>
          </a:p>
          <a:p>
            <a:pPr marL="457200" indent="-457200" algn="l">
              <a:lnSpc>
                <a:spcPct val="70000"/>
              </a:lnSpc>
              <a:spcBef>
                <a:spcPct val="50000"/>
              </a:spcBef>
              <a:buSzPct val="85000"/>
              <a:buFontTx/>
              <a:buAutoNum type="arabicPeriod"/>
            </a:pPr>
            <a:r>
              <a:rPr lang="en-US" sz="2800">
                <a:solidFill>
                  <a:schemeClr val="tx1"/>
                </a:solidFill>
                <a:latin typeface="Arial" charset="0"/>
                <a:cs typeface="Times New Roman" charset="0"/>
              </a:rPr>
              <a:t>Follow up dan rujukan kasus.</a:t>
            </a:r>
          </a:p>
          <a:p>
            <a:pPr marL="457200" indent="-457200" algn="l">
              <a:spcBef>
                <a:spcPct val="50000"/>
              </a:spcBef>
            </a:pPr>
            <a:endParaRPr lang="en-US" sz="2800">
              <a:solidFill>
                <a:schemeClr val="tx1"/>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685800" y="228600"/>
            <a:ext cx="7772400" cy="609600"/>
          </a:xfrm>
          <a:prstGeom prst="rect">
            <a:avLst/>
          </a:prstGeom>
          <a:noFill/>
          <a:ln w="9525">
            <a:noFill/>
            <a:miter lim="800000"/>
            <a:headEnd/>
            <a:tailEnd/>
          </a:ln>
          <a:effectLst/>
        </p:spPr>
        <p:txBody>
          <a:bodyPr anchor="ctr"/>
          <a:lstStyle/>
          <a:p>
            <a:r>
              <a:rPr lang="en-US" sz="4400" b="1"/>
              <a:t>Pencegahan Tersier</a:t>
            </a:r>
          </a:p>
        </p:txBody>
      </p:sp>
      <p:sp>
        <p:nvSpPr>
          <p:cNvPr id="34819" name="Text Box 3"/>
          <p:cNvSpPr txBox="1">
            <a:spLocks noChangeArrowheads="1"/>
          </p:cNvSpPr>
          <p:nvPr/>
        </p:nvSpPr>
        <p:spPr bwMode="auto">
          <a:xfrm>
            <a:off x="304800" y="1219200"/>
            <a:ext cx="8534400" cy="5233988"/>
          </a:xfrm>
          <a:prstGeom prst="rect">
            <a:avLst/>
          </a:prstGeom>
          <a:noFill/>
          <a:ln w="9525">
            <a:noFill/>
            <a:miter lim="800000"/>
            <a:headEnd/>
            <a:tailEnd/>
          </a:ln>
          <a:effectLst/>
        </p:spPr>
        <p:txBody>
          <a:bodyPr>
            <a:spAutoFit/>
          </a:bodyPr>
          <a:lstStyle/>
          <a:p>
            <a:pPr marL="457200" indent="-457200" algn="l">
              <a:spcBef>
                <a:spcPct val="50000"/>
              </a:spcBef>
            </a:pPr>
            <a:r>
              <a:rPr lang="en-US" sz="2800" b="1">
                <a:solidFill>
                  <a:srgbClr val="9900CC"/>
                </a:solidFill>
                <a:latin typeface="Arial" charset="0"/>
              </a:rPr>
              <a:t>Target pelayanan: </a:t>
            </a:r>
          </a:p>
          <a:p>
            <a:pPr marL="914400" lvl="1" indent="-457200" algn="l">
              <a:spcBef>
                <a:spcPct val="50000"/>
              </a:spcBef>
            </a:pPr>
            <a:r>
              <a:rPr lang="en-US" sz="2800">
                <a:solidFill>
                  <a:schemeClr val="tx1"/>
                </a:solidFill>
                <a:latin typeface="Arial" charset="0"/>
              </a:rPr>
              <a:t>	Anggota masyarakat yang mengalami gangguan jiwa pada tahap pemulihan</a:t>
            </a:r>
          </a:p>
          <a:p>
            <a:pPr marL="457200" indent="-457200" algn="l">
              <a:spcBef>
                <a:spcPct val="50000"/>
              </a:spcBef>
            </a:pPr>
            <a:endParaRPr lang="en-US" sz="1000" b="1">
              <a:solidFill>
                <a:srgbClr val="9900CC"/>
              </a:solidFill>
              <a:latin typeface="Arial" charset="0"/>
            </a:endParaRPr>
          </a:p>
          <a:p>
            <a:pPr marL="457200" indent="-457200" algn="l">
              <a:spcBef>
                <a:spcPct val="50000"/>
              </a:spcBef>
            </a:pPr>
            <a:r>
              <a:rPr lang="en-US" sz="2800" b="1">
                <a:solidFill>
                  <a:srgbClr val="9900CC"/>
                </a:solidFill>
                <a:latin typeface="Arial" charset="0"/>
              </a:rPr>
              <a:t>Aktivitas:</a:t>
            </a:r>
          </a:p>
          <a:p>
            <a:pPr marL="457200" indent="-457200" algn="l">
              <a:lnSpc>
                <a:spcPct val="70000"/>
              </a:lnSpc>
              <a:spcBef>
                <a:spcPct val="50000"/>
              </a:spcBef>
              <a:buFontTx/>
              <a:buAutoNum type="arabicPeriod"/>
            </a:pPr>
            <a:r>
              <a:rPr lang="en-US" sz="2800">
                <a:solidFill>
                  <a:schemeClr val="tx1"/>
                </a:solidFill>
                <a:latin typeface="Arial" charset="0"/>
                <a:cs typeface="Times New Roman" charset="0"/>
              </a:rPr>
              <a:t>Program dukungan sosial dgn menggerakkan sumber-sumber di masyarakat;</a:t>
            </a:r>
          </a:p>
          <a:p>
            <a:pPr marL="457200" indent="-457200" algn="l">
              <a:lnSpc>
                <a:spcPct val="70000"/>
              </a:lnSpc>
              <a:spcBef>
                <a:spcPct val="50000"/>
              </a:spcBef>
              <a:buFontTx/>
              <a:buAutoNum type="arabicPeriod"/>
            </a:pPr>
            <a:r>
              <a:rPr lang="en-US" sz="2800">
                <a:solidFill>
                  <a:schemeClr val="tx1"/>
                </a:solidFill>
                <a:latin typeface="Arial" charset="0"/>
                <a:cs typeface="Times New Roman" charset="0"/>
              </a:rPr>
              <a:t>Program rehabilitasi dgn memberdayakan pasien &amp; keluarga hingga mandiri.</a:t>
            </a:r>
          </a:p>
          <a:p>
            <a:pPr marL="457200" indent="-457200" algn="l">
              <a:lnSpc>
                <a:spcPct val="70000"/>
              </a:lnSpc>
              <a:spcBef>
                <a:spcPct val="50000"/>
              </a:spcBef>
              <a:buFontTx/>
              <a:buAutoNum type="arabicPeriod"/>
            </a:pPr>
            <a:r>
              <a:rPr lang="en-US" sz="2800">
                <a:solidFill>
                  <a:schemeClr val="tx1"/>
                </a:solidFill>
                <a:latin typeface="Arial" charset="0"/>
                <a:cs typeface="Times New Roman" charset="0"/>
              </a:rPr>
              <a:t>Program mencegah stigma</a:t>
            </a:r>
          </a:p>
          <a:p>
            <a:pPr marL="457200" indent="-457200" algn="l">
              <a:spcBef>
                <a:spcPct val="50000"/>
              </a:spcBef>
            </a:pPr>
            <a:endParaRPr lang="en-US" sz="2800">
              <a:solidFill>
                <a:schemeClr val="tx1"/>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990600" y="304800"/>
            <a:ext cx="6477000" cy="609600"/>
          </a:xfrm>
        </p:spPr>
        <p:txBody>
          <a:bodyPr>
            <a:normAutofit fontScale="90000"/>
          </a:bodyPr>
          <a:lstStyle/>
          <a:p>
            <a:pPr algn="ctr"/>
            <a:r>
              <a:rPr lang="en-US" sz="4800" b="1">
                <a:solidFill>
                  <a:srgbClr val="800000"/>
                </a:solidFill>
              </a:rPr>
              <a:t>Focus</a:t>
            </a:r>
          </a:p>
        </p:txBody>
      </p:sp>
      <p:sp>
        <p:nvSpPr>
          <p:cNvPr id="98307" name="Text Box 3"/>
          <p:cNvSpPr txBox="1">
            <a:spLocks noChangeArrowheads="1"/>
          </p:cNvSpPr>
          <p:nvPr/>
        </p:nvSpPr>
        <p:spPr bwMode="auto">
          <a:xfrm>
            <a:off x="1752600" y="1447800"/>
            <a:ext cx="3124200" cy="1006475"/>
          </a:xfrm>
          <a:prstGeom prst="rect">
            <a:avLst/>
          </a:prstGeom>
          <a:noFill/>
          <a:ln w="9525">
            <a:noFill/>
            <a:miter lim="800000"/>
            <a:headEnd/>
            <a:tailEnd/>
          </a:ln>
          <a:effectLst/>
        </p:spPr>
        <p:txBody>
          <a:bodyPr>
            <a:spAutoFit/>
          </a:bodyPr>
          <a:lstStyle/>
          <a:p>
            <a:pPr eaLnBrk="1" hangingPunct="1"/>
            <a:r>
              <a:rPr lang="en-US" sz="2400">
                <a:latin typeface="Tahoma" pitchFamily="34" charset="0"/>
              </a:rPr>
              <a:t>	</a:t>
            </a:r>
            <a:r>
              <a:rPr lang="en-US" sz="2800" b="1">
                <a:solidFill>
                  <a:srgbClr val="9900CC"/>
                </a:solidFill>
                <a:latin typeface="Arial Black" pitchFamily="34" charset="0"/>
              </a:rPr>
              <a:t>Individual</a:t>
            </a:r>
          </a:p>
          <a:p>
            <a:pPr eaLnBrk="1" hangingPunct="1"/>
            <a:endParaRPr lang="en-US" sz="3200">
              <a:solidFill>
                <a:schemeClr val="tx2"/>
              </a:solidFill>
              <a:latin typeface="Times New Roman" charset="0"/>
              <a:sym typeface="Wingdings" pitchFamily="2" charset="2"/>
            </a:endParaRPr>
          </a:p>
        </p:txBody>
      </p:sp>
      <p:sp>
        <p:nvSpPr>
          <p:cNvPr id="98308" name="Text Box 4"/>
          <p:cNvSpPr txBox="1">
            <a:spLocks noChangeArrowheads="1"/>
          </p:cNvSpPr>
          <p:nvPr/>
        </p:nvSpPr>
        <p:spPr bwMode="auto">
          <a:xfrm>
            <a:off x="6553200" y="2209800"/>
            <a:ext cx="2590800" cy="519113"/>
          </a:xfrm>
          <a:prstGeom prst="rect">
            <a:avLst/>
          </a:prstGeom>
          <a:noFill/>
          <a:ln w="9525">
            <a:noFill/>
            <a:miter lim="800000"/>
            <a:headEnd/>
            <a:tailEnd/>
          </a:ln>
          <a:effectLst/>
        </p:spPr>
        <p:txBody>
          <a:bodyPr>
            <a:spAutoFit/>
          </a:bodyPr>
          <a:lstStyle/>
          <a:p>
            <a:pPr algn="ctr"/>
            <a:r>
              <a:rPr lang="en-US" sz="2800" b="1">
                <a:solidFill>
                  <a:srgbClr val="9900CC"/>
                </a:solidFill>
                <a:latin typeface="Arial Black" pitchFamily="34" charset="0"/>
              </a:rPr>
              <a:t>Family</a:t>
            </a:r>
            <a:r>
              <a:rPr lang="en-US" sz="2400" b="1">
                <a:solidFill>
                  <a:srgbClr val="9900CC"/>
                </a:solidFill>
                <a:latin typeface="Arial Black" pitchFamily="34" charset="0"/>
              </a:rPr>
              <a:t> </a:t>
            </a:r>
          </a:p>
        </p:txBody>
      </p:sp>
      <p:sp>
        <p:nvSpPr>
          <p:cNvPr id="98309" name="Text Box 5"/>
          <p:cNvSpPr txBox="1">
            <a:spLocks noChangeArrowheads="1"/>
          </p:cNvSpPr>
          <p:nvPr/>
        </p:nvSpPr>
        <p:spPr bwMode="auto">
          <a:xfrm>
            <a:off x="304800" y="4495800"/>
            <a:ext cx="3429000" cy="519113"/>
          </a:xfrm>
          <a:prstGeom prst="rect">
            <a:avLst/>
          </a:prstGeom>
          <a:noFill/>
          <a:ln w="9525">
            <a:noFill/>
            <a:miter lim="800000"/>
            <a:headEnd/>
            <a:tailEnd/>
          </a:ln>
          <a:effectLst/>
        </p:spPr>
        <p:txBody>
          <a:bodyPr>
            <a:spAutoFit/>
          </a:bodyPr>
          <a:lstStyle/>
          <a:p>
            <a:pPr algn="ctr"/>
            <a:r>
              <a:rPr lang="en-US" sz="2800" b="1">
                <a:solidFill>
                  <a:srgbClr val="9900CC"/>
                </a:solidFill>
                <a:latin typeface="Arial Black" pitchFamily="34" charset="0"/>
              </a:rPr>
              <a:t>Groups</a:t>
            </a:r>
          </a:p>
        </p:txBody>
      </p:sp>
      <p:sp>
        <p:nvSpPr>
          <p:cNvPr id="98310" name="Text Box 6"/>
          <p:cNvSpPr txBox="1">
            <a:spLocks noChangeArrowheads="1"/>
          </p:cNvSpPr>
          <p:nvPr/>
        </p:nvSpPr>
        <p:spPr bwMode="auto">
          <a:xfrm>
            <a:off x="4038600" y="3810000"/>
            <a:ext cx="5029200" cy="519113"/>
          </a:xfrm>
          <a:prstGeom prst="rect">
            <a:avLst/>
          </a:prstGeom>
          <a:noFill/>
          <a:ln w="9525">
            <a:noFill/>
            <a:miter lim="800000"/>
            <a:headEnd/>
            <a:tailEnd/>
          </a:ln>
          <a:effectLst/>
        </p:spPr>
        <p:txBody>
          <a:bodyPr>
            <a:spAutoFit/>
          </a:bodyPr>
          <a:lstStyle/>
          <a:p>
            <a:r>
              <a:rPr lang="en-US" sz="2400" b="1">
                <a:solidFill>
                  <a:srgbClr val="9900CC"/>
                </a:solidFill>
                <a:latin typeface="Arial Black" pitchFamily="34" charset="0"/>
              </a:rPr>
              <a:t>            </a:t>
            </a:r>
            <a:r>
              <a:rPr lang="en-US" sz="2800" b="1">
                <a:solidFill>
                  <a:srgbClr val="9900CC"/>
                </a:solidFill>
                <a:latin typeface="Arial Black" pitchFamily="34" charset="0"/>
              </a:rPr>
              <a:t>Community</a:t>
            </a:r>
          </a:p>
        </p:txBody>
      </p:sp>
      <p:pic>
        <p:nvPicPr>
          <p:cNvPr id="98311" name="Picture 7" descr="BD06662_"/>
          <p:cNvPicPr>
            <a:picLocks noChangeAspect="1" noChangeArrowheads="1"/>
          </p:cNvPicPr>
          <p:nvPr/>
        </p:nvPicPr>
        <p:blipFill>
          <a:blip r:embed="rId2"/>
          <a:srcRect/>
          <a:stretch>
            <a:fillRect/>
          </a:stretch>
        </p:blipFill>
        <p:spPr bwMode="auto">
          <a:xfrm>
            <a:off x="3733800" y="3200400"/>
            <a:ext cx="1430338" cy="1600200"/>
          </a:xfrm>
          <a:prstGeom prst="rect">
            <a:avLst/>
          </a:prstGeom>
          <a:noFill/>
        </p:spPr>
      </p:pic>
      <p:pic>
        <p:nvPicPr>
          <p:cNvPr id="98312" name="Picture 8" descr="PE02097_"/>
          <p:cNvPicPr>
            <a:picLocks noChangeAspect="1" noChangeArrowheads="1"/>
          </p:cNvPicPr>
          <p:nvPr/>
        </p:nvPicPr>
        <p:blipFill>
          <a:blip r:embed="rId3"/>
          <a:srcRect/>
          <a:stretch>
            <a:fillRect/>
          </a:stretch>
        </p:blipFill>
        <p:spPr bwMode="auto">
          <a:xfrm>
            <a:off x="1143000" y="2971800"/>
            <a:ext cx="1600200" cy="1447800"/>
          </a:xfrm>
          <a:prstGeom prst="rect">
            <a:avLst/>
          </a:prstGeom>
          <a:noFill/>
        </p:spPr>
      </p:pic>
      <p:pic>
        <p:nvPicPr>
          <p:cNvPr id="98313" name="Picture 9" descr="PE01549_"/>
          <p:cNvPicPr>
            <a:picLocks noChangeAspect="1" noChangeArrowheads="1"/>
          </p:cNvPicPr>
          <p:nvPr/>
        </p:nvPicPr>
        <p:blipFill>
          <a:blip r:embed="rId4"/>
          <a:srcRect/>
          <a:stretch>
            <a:fillRect/>
          </a:stretch>
        </p:blipFill>
        <p:spPr bwMode="auto">
          <a:xfrm>
            <a:off x="1141413" y="990600"/>
            <a:ext cx="1296987" cy="1524000"/>
          </a:xfrm>
          <a:prstGeom prst="rect">
            <a:avLst/>
          </a:prstGeom>
          <a:noFill/>
        </p:spPr>
      </p:pic>
      <p:pic>
        <p:nvPicPr>
          <p:cNvPr id="98314" name="Picture 10" descr="FAMIL115"/>
          <p:cNvPicPr>
            <a:picLocks noChangeAspect="1" noChangeArrowheads="1"/>
          </p:cNvPicPr>
          <p:nvPr/>
        </p:nvPicPr>
        <p:blipFill>
          <a:blip r:embed="rId5"/>
          <a:srcRect/>
          <a:stretch>
            <a:fillRect/>
          </a:stretch>
        </p:blipFill>
        <p:spPr bwMode="auto">
          <a:xfrm>
            <a:off x="5715000" y="1371600"/>
            <a:ext cx="1371600" cy="1595438"/>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533400" y="762000"/>
            <a:ext cx="8153400" cy="685800"/>
          </a:xfrm>
        </p:spPr>
        <p:txBody>
          <a:bodyPr/>
          <a:lstStyle/>
          <a:p>
            <a:pPr algn="ctr"/>
            <a:r>
              <a:rPr lang="en-US" sz="3600" b="1"/>
              <a:t>Self-Care of Individual &amp; Family</a:t>
            </a:r>
          </a:p>
        </p:txBody>
      </p:sp>
      <p:sp>
        <p:nvSpPr>
          <p:cNvPr id="37891" name="Rectangle 3"/>
          <p:cNvSpPr>
            <a:spLocks noGrp="1" noChangeArrowheads="1"/>
          </p:cNvSpPr>
          <p:nvPr>
            <p:ph type="body" idx="1"/>
          </p:nvPr>
        </p:nvSpPr>
        <p:spPr/>
        <p:txBody>
          <a:bodyPr/>
          <a:lstStyle/>
          <a:p>
            <a:r>
              <a:rPr lang="en-US">
                <a:latin typeface="Tahoma" pitchFamily="34" charset="0"/>
              </a:rPr>
              <a:t>Community both individual and family are expected maintain their mental health independently.</a:t>
            </a:r>
            <a:r>
              <a:rPr lang="en-US">
                <a:solidFill>
                  <a:srgbClr val="FFCC00"/>
                </a:solidFill>
                <a:latin typeface="Tahoma" pitchFamily="34" charset="0"/>
              </a:rPr>
              <a:t> </a:t>
            </a:r>
          </a:p>
          <a:p>
            <a:endParaRPr lang="en-US">
              <a:solidFill>
                <a:srgbClr val="FFCC00"/>
              </a:solidFill>
              <a:latin typeface="Tahoma" pitchFamily="34" charset="0"/>
            </a:endParaRPr>
          </a:p>
          <a:p>
            <a:r>
              <a:rPr lang="en-US">
                <a:latin typeface="Tahoma" pitchFamily="34" charset="0"/>
              </a:rPr>
              <a:t>At this level, very important the family to include in caring their family member.</a:t>
            </a:r>
            <a:endParaRPr lang="en-US">
              <a:solidFill>
                <a:srgbClr val="FFCC00"/>
              </a:solidFill>
              <a:latin typeface="Tahoma" pitchFamily="34" charset="0"/>
            </a:endParaRPr>
          </a:p>
        </p:txBody>
      </p:sp>
      <p:sp>
        <p:nvSpPr>
          <p:cNvPr id="37892" name="AutoShape 4"/>
          <p:cNvSpPr>
            <a:spLocks noChangeArrowheads="1"/>
          </p:cNvSpPr>
          <p:nvPr/>
        </p:nvSpPr>
        <p:spPr bwMode="auto">
          <a:xfrm>
            <a:off x="3657600" y="2971800"/>
            <a:ext cx="1219200" cy="533400"/>
          </a:xfrm>
          <a:prstGeom prst="downArrow">
            <a:avLst>
              <a:gd name="adj1" fmla="val 50000"/>
              <a:gd name="adj2" fmla="val 25000"/>
            </a:avLst>
          </a:prstGeom>
          <a:solidFill>
            <a:srgbClr val="FF0000"/>
          </a:solidFill>
          <a:ln w="9525">
            <a:solidFill>
              <a:srgbClr val="000000"/>
            </a:solidFill>
            <a:miter lim="800000"/>
            <a:headEnd/>
            <a:tailEnd/>
          </a:ln>
          <a:effectLst/>
        </p:spPr>
        <p:txBody>
          <a:bodyPr wrap="none" bIns="0" anchor="ct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Oval 2"/>
          <p:cNvSpPr>
            <a:spLocks noChangeArrowheads="1"/>
          </p:cNvSpPr>
          <p:nvPr/>
        </p:nvSpPr>
        <p:spPr bwMode="auto">
          <a:xfrm>
            <a:off x="5638800" y="4419600"/>
            <a:ext cx="2971800" cy="1676400"/>
          </a:xfrm>
          <a:prstGeom prst="ellipse">
            <a:avLst/>
          </a:prstGeom>
          <a:solidFill>
            <a:srgbClr val="FF66CC"/>
          </a:solidFill>
          <a:ln w="9525">
            <a:solidFill>
              <a:srgbClr val="000000"/>
            </a:solidFill>
            <a:round/>
            <a:headEnd/>
            <a:tailEnd/>
          </a:ln>
          <a:effectLst/>
        </p:spPr>
        <p:txBody>
          <a:bodyPr wrap="none" bIns="0" anchor="ctr"/>
          <a:lstStyle/>
          <a:p>
            <a:endParaRPr lang="en-US"/>
          </a:p>
        </p:txBody>
      </p:sp>
      <p:sp>
        <p:nvSpPr>
          <p:cNvPr id="38915" name="Rectangle 3"/>
          <p:cNvSpPr>
            <a:spLocks noGrp="1" noChangeArrowheads="1"/>
          </p:cNvSpPr>
          <p:nvPr>
            <p:ph type="title"/>
          </p:nvPr>
        </p:nvSpPr>
        <p:spPr>
          <a:xfrm>
            <a:off x="228600" y="304800"/>
            <a:ext cx="8229600" cy="1143000"/>
          </a:xfrm>
        </p:spPr>
        <p:txBody>
          <a:bodyPr/>
          <a:lstStyle/>
          <a:p>
            <a:pPr algn="ctr">
              <a:lnSpc>
                <a:spcPct val="80000"/>
              </a:lnSpc>
            </a:pPr>
            <a:r>
              <a:rPr lang="en-US" sz="3600" b="1"/>
              <a:t>Formal &amp; informal Services / Supports outside Health Sectors</a:t>
            </a:r>
            <a:r>
              <a:rPr lang="en-US"/>
              <a:t> </a:t>
            </a:r>
          </a:p>
        </p:txBody>
      </p:sp>
      <p:sp>
        <p:nvSpPr>
          <p:cNvPr id="38916" name="Rectangle 4"/>
          <p:cNvSpPr>
            <a:spLocks noGrp="1" noChangeArrowheads="1"/>
          </p:cNvSpPr>
          <p:nvPr>
            <p:ph type="body" idx="1"/>
          </p:nvPr>
        </p:nvSpPr>
        <p:spPr>
          <a:xfrm>
            <a:off x="457200" y="1752600"/>
            <a:ext cx="8229600" cy="4724400"/>
          </a:xfrm>
        </p:spPr>
        <p:txBody>
          <a:bodyPr/>
          <a:lstStyle/>
          <a:p>
            <a:r>
              <a:rPr lang="en-US">
                <a:solidFill>
                  <a:srgbClr val="660066"/>
                </a:solidFill>
                <a:latin typeface="Tahoma" pitchFamily="34" charset="0"/>
              </a:rPr>
              <a:t>Public figures, formal and informal groups outside health sector is target of mental health care.</a:t>
            </a:r>
            <a:endParaRPr lang="en-US">
              <a:solidFill>
                <a:srgbClr val="660066"/>
              </a:solidFill>
            </a:endParaRPr>
          </a:p>
        </p:txBody>
      </p:sp>
      <p:sp>
        <p:nvSpPr>
          <p:cNvPr id="38917" name="AutoShape 5"/>
          <p:cNvSpPr>
            <a:spLocks noChangeArrowheads="1"/>
          </p:cNvSpPr>
          <p:nvPr/>
        </p:nvSpPr>
        <p:spPr bwMode="auto">
          <a:xfrm>
            <a:off x="304800" y="4953000"/>
            <a:ext cx="1143000" cy="4572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bg1">
              <a:alpha val="50000"/>
            </a:schemeClr>
          </a:solidFill>
          <a:ln w="9525">
            <a:solidFill>
              <a:srgbClr val="000000"/>
            </a:solidFill>
            <a:miter lim="800000"/>
            <a:headEnd/>
            <a:tailEnd/>
          </a:ln>
          <a:effectLst/>
        </p:spPr>
        <p:txBody>
          <a:bodyPr wrap="none" bIns="0" anchor="ctr"/>
          <a:lstStyle/>
          <a:p>
            <a:endParaRPr lang="en-US"/>
          </a:p>
        </p:txBody>
      </p:sp>
      <p:sp>
        <p:nvSpPr>
          <p:cNvPr id="38918" name="Text Box 6"/>
          <p:cNvSpPr txBox="1">
            <a:spLocks noChangeArrowheads="1"/>
          </p:cNvSpPr>
          <p:nvPr/>
        </p:nvSpPr>
        <p:spPr bwMode="auto">
          <a:xfrm>
            <a:off x="1676400" y="4572000"/>
            <a:ext cx="2438400" cy="1293813"/>
          </a:xfrm>
          <a:prstGeom prst="rect">
            <a:avLst/>
          </a:prstGeom>
          <a:solidFill>
            <a:schemeClr val="tx1">
              <a:alpha val="50000"/>
            </a:schemeClr>
          </a:solidFill>
          <a:ln w="9525">
            <a:solidFill>
              <a:schemeClr val="tx1"/>
            </a:solidFill>
            <a:miter lim="800000"/>
            <a:headEnd/>
            <a:tailEnd/>
          </a:ln>
          <a:effectLst/>
        </p:spPr>
        <p:txBody>
          <a:bodyPr bIns="0">
            <a:spAutoFit/>
          </a:bodyPr>
          <a:lstStyle/>
          <a:p>
            <a:pPr>
              <a:lnSpc>
                <a:spcPct val="80000"/>
              </a:lnSpc>
              <a:spcBef>
                <a:spcPct val="50000"/>
              </a:spcBef>
            </a:pPr>
            <a:r>
              <a:rPr lang="en-US" sz="2800" b="1">
                <a:latin typeface="Times New Roman" charset="0"/>
              </a:rPr>
              <a:t>Public Figures</a:t>
            </a:r>
          </a:p>
          <a:p>
            <a:pPr>
              <a:lnSpc>
                <a:spcPct val="80000"/>
              </a:lnSpc>
              <a:spcBef>
                <a:spcPct val="50000"/>
              </a:spcBef>
            </a:pPr>
            <a:r>
              <a:rPr lang="en-US" sz="2800" b="1">
                <a:latin typeface="Times New Roman" charset="0"/>
              </a:rPr>
              <a:t>Traditional Healer</a:t>
            </a:r>
          </a:p>
        </p:txBody>
      </p:sp>
      <p:sp>
        <p:nvSpPr>
          <p:cNvPr id="38919" name="AutoShape 7"/>
          <p:cNvSpPr>
            <a:spLocks noChangeArrowheads="1"/>
          </p:cNvSpPr>
          <p:nvPr/>
        </p:nvSpPr>
        <p:spPr bwMode="auto">
          <a:xfrm>
            <a:off x="4419600" y="4800600"/>
            <a:ext cx="1143000" cy="4572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bg1">
              <a:alpha val="50000"/>
            </a:schemeClr>
          </a:solidFill>
          <a:ln w="9525">
            <a:solidFill>
              <a:srgbClr val="000000"/>
            </a:solidFill>
            <a:miter lim="800000"/>
            <a:headEnd/>
            <a:tailEnd/>
          </a:ln>
          <a:effectLst/>
        </p:spPr>
        <p:txBody>
          <a:bodyPr wrap="none" bIns="0" anchor="ctr"/>
          <a:lstStyle/>
          <a:p>
            <a:endParaRPr lang="en-US"/>
          </a:p>
        </p:txBody>
      </p:sp>
      <p:sp>
        <p:nvSpPr>
          <p:cNvPr id="38920" name="Text Box 8"/>
          <p:cNvSpPr txBox="1">
            <a:spLocks noChangeArrowheads="1"/>
          </p:cNvSpPr>
          <p:nvPr/>
        </p:nvSpPr>
        <p:spPr bwMode="auto">
          <a:xfrm>
            <a:off x="5943600" y="4724400"/>
            <a:ext cx="2971800" cy="1323975"/>
          </a:xfrm>
          <a:prstGeom prst="rect">
            <a:avLst/>
          </a:prstGeom>
          <a:noFill/>
          <a:ln w="9525">
            <a:noFill/>
            <a:miter lim="800000"/>
            <a:headEnd/>
            <a:tailEnd/>
          </a:ln>
          <a:effectLst/>
        </p:spPr>
        <p:txBody>
          <a:bodyPr bIns="0">
            <a:spAutoFit/>
          </a:bodyPr>
          <a:lstStyle/>
          <a:p>
            <a:pPr marL="227013" indent="-227013">
              <a:spcBef>
                <a:spcPct val="50000"/>
              </a:spcBef>
              <a:buFontTx/>
              <a:buChar char="•"/>
            </a:pPr>
            <a:r>
              <a:rPr lang="en-US" sz="2400" b="1">
                <a:solidFill>
                  <a:srgbClr val="000066"/>
                </a:solidFill>
                <a:latin typeface="Times New Roman" charset="0"/>
              </a:rPr>
              <a:t>Target of Care</a:t>
            </a:r>
          </a:p>
          <a:p>
            <a:pPr marL="227013" indent="-227013">
              <a:spcBef>
                <a:spcPct val="50000"/>
              </a:spcBef>
              <a:buFontTx/>
              <a:buChar char="•"/>
            </a:pPr>
            <a:r>
              <a:rPr lang="en-US" sz="2400" b="1">
                <a:solidFill>
                  <a:srgbClr val="000066"/>
                </a:solidFill>
                <a:latin typeface="Times New Roman" charset="0"/>
              </a:rPr>
              <a:t>Partners of CMH team</a:t>
            </a:r>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normAutofit fontScale="90000"/>
          </a:bodyPr>
          <a:lstStyle/>
          <a:p>
            <a:pPr algn="ctr"/>
            <a:r>
              <a:rPr lang="en-US" sz="4000" b="1">
                <a:latin typeface="Tahoma" pitchFamily="34" charset="0"/>
              </a:rPr>
              <a:t>Mental Health Service of Basic Health Care</a:t>
            </a:r>
            <a:endParaRPr lang="en-US" sz="4000">
              <a:cs typeface="Times New Roman" charset="0"/>
            </a:endParaRPr>
          </a:p>
        </p:txBody>
      </p:sp>
      <p:sp>
        <p:nvSpPr>
          <p:cNvPr id="40963" name="Rectangle 3"/>
          <p:cNvSpPr>
            <a:spLocks noGrp="1" noChangeArrowheads="1"/>
          </p:cNvSpPr>
          <p:nvPr>
            <p:ph type="body" idx="1"/>
          </p:nvPr>
        </p:nvSpPr>
        <p:spPr>
          <a:xfrm>
            <a:off x="685800" y="1981200"/>
            <a:ext cx="8001000" cy="4114800"/>
          </a:xfrm>
        </p:spPr>
        <p:txBody>
          <a:bodyPr/>
          <a:lstStyle/>
          <a:p>
            <a:r>
              <a:rPr lang="en-US">
                <a:solidFill>
                  <a:srgbClr val="660066"/>
                </a:solidFill>
                <a:latin typeface="Tahoma" pitchFamily="34" charset="0"/>
              </a:rPr>
              <a:t>Every health caregivers in the community: private practice doctor /midwife/nurse/psychologist. </a:t>
            </a:r>
          </a:p>
          <a:p>
            <a:r>
              <a:rPr lang="en-US">
                <a:solidFill>
                  <a:srgbClr val="660066"/>
                </a:solidFill>
                <a:latin typeface="Tahoma" pitchFamily="34" charset="0"/>
              </a:rPr>
              <a:t>Every health care institution (e.g. PHC, Clinics)</a:t>
            </a:r>
          </a:p>
          <a:p>
            <a:pPr>
              <a:buFont typeface="Wingdings" pitchFamily="2" charset="2"/>
              <a:buNone/>
            </a:pPr>
            <a:endParaRPr lang="en-US">
              <a:solidFill>
                <a:srgbClr val="660066"/>
              </a:solidFill>
              <a:latin typeface="Tahoma" pitchFamily="34" charset="0"/>
            </a:endParaRPr>
          </a:p>
          <a:p>
            <a:pPr>
              <a:buFont typeface="Wingdings" pitchFamily="2" charset="2"/>
              <a:buNone/>
            </a:pPr>
            <a:r>
              <a:rPr lang="en-US">
                <a:solidFill>
                  <a:srgbClr val="660066"/>
                </a:solidFill>
                <a:latin typeface="Tahoma" pitchFamily="34" charset="0"/>
              </a:rPr>
              <a:t>        Partners of Mental Health Team. </a:t>
            </a:r>
          </a:p>
        </p:txBody>
      </p:sp>
      <p:sp>
        <p:nvSpPr>
          <p:cNvPr id="40964" name="AutoShape 4"/>
          <p:cNvSpPr>
            <a:spLocks noChangeArrowheads="1"/>
          </p:cNvSpPr>
          <p:nvPr/>
        </p:nvSpPr>
        <p:spPr bwMode="auto">
          <a:xfrm>
            <a:off x="4191000" y="4267200"/>
            <a:ext cx="685800" cy="838200"/>
          </a:xfrm>
          <a:prstGeom prst="downArrow">
            <a:avLst>
              <a:gd name="adj1" fmla="val 50000"/>
              <a:gd name="adj2" fmla="val 30556"/>
            </a:avLst>
          </a:prstGeom>
          <a:solidFill>
            <a:srgbClr val="FF6600"/>
          </a:solidFill>
          <a:ln w="9525">
            <a:solidFill>
              <a:srgbClr val="000000"/>
            </a:solidFill>
            <a:miter lim="800000"/>
            <a:headEnd/>
            <a:tailEnd/>
          </a:ln>
          <a:effectLst/>
        </p:spPr>
        <p:txBody>
          <a:bodyPr wrap="none" bIns="0" anchor="ctr"/>
          <a:lstStyle/>
          <a:p>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normAutofit fontScale="90000"/>
          </a:bodyPr>
          <a:lstStyle/>
          <a:p>
            <a:pPr algn="ctr"/>
            <a:r>
              <a:rPr lang="en-US" sz="4000" b="1">
                <a:latin typeface="Tahoma" pitchFamily="34" charset="0"/>
              </a:rPr>
              <a:t>Mental Health Care Unit </a:t>
            </a:r>
            <a:br>
              <a:rPr lang="en-US" sz="4000" b="1">
                <a:latin typeface="Tahoma" pitchFamily="34" charset="0"/>
              </a:rPr>
            </a:br>
            <a:r>
              <a:rPr lang="en-US" sz="4000" b="1">
                <a:latin typeface="Tahoma" pitchFamily="34" charset="0"/>
              </a:rPr>
              <a:t>in General Hospital</a:t>
            </a:r>
            <a:endParaRPr lang="en-US" sz="4000">
              <a:cs typeface="Times New Roman" charset="0"/>
            </a:endParaRPr>
          </a:p>
        </p:txBody>
      </p:sp>
      <p:sp>
        <p:nvSpPr>
          <p:cNvPr id="43011" name="Rectangle 3"/>
          <p:cNvSpPr>
            <a:spLocks noGrp="1" noChangeArrowheads="1"/>
          </p:cNvSpPr>
          <p:nvPr>
            <p:ph type="body" idx="1"/>
          </p:nvPr>
        </p:nvSpPr>
        <p:spPr>
          <a:xfrm>
            <a:off x="457200" y="3276600"/>
            <a:ext cx="3276600" cy="1752600"/>
          </a:xfrm>
          <a:solidFill>
            <a:srgbClr val="FFCC00"/>
          </a:solidFill>
          <a:ln>
            <a:solidFill>
              <a:srgbClr val="FF0000"/>
            </a:solidFill>
          </a:ln>
        </p:spPr>
        <p:txBody>
          <a:bodyPr/>
          <a:lstStyle/>
          <a:p>
            <a:pPr marL="0" indent="0" algn="ctr">
              <a:buFont typeface="Wingdings" pitchFamily="2" charset="2"/>
              <a:buNone/>
            </a:pPr>
            <a:r>
              <a:rPr lang="nl-NL">
                <a:latin typeface="Tahoma" pitchFamily="34" charset="0"/>
              </a:rPr>
              <a:t>Hospitals</a:t>
            </a:r>
          </a:p>
          <a:p>
            <a:pPr marL="0" indent="0" algn="ctr">
              <a:buFont typeface="Wingdings" pitchFamily="2" charset="2"/>
              <a:buNone/>
            </a:pPr>
            <a:r>
              <a:rPr lang="nl-NL">
                <a:latin typeface="Tahoma" pitchFamily="34" charset="0"/>
              </a:rPr>
              <a:t>In Distric/Town </a:t>
            </a:r>
            <a:endParaRPr lang="en-US">
              <a:latin typeface="Tahoma" pitchFamily="34" charset="0"/>
            </a:endParaRPr>
          </a:p>
        </p:txBody>
      </p:sp>
      <p:sp>
        <p:nvSpPr>
          <p:cNvPr id="43012" name="Text Box 4"/>
          <p:cNvSpPr txBox="1">
            <a:spLocks noChangeArrowheads="1"/>
          </p:cNvSpPr>
          <p:nvPr/>
        </p:nvSpPr>
        <p:spPr bwMode="auto">
          <a:xfrm>
            <a:off x="5486400" y="2362200"/>
            <a:ext cx="2971800" cy="1516063"/>
          </a:xfrm>
          <a:prstGeom prst="rect">
            <a:avLst/>
          </a:prstGeom>
          <a:solidFill>
            <a:schemeClr val="tx1">
              <a:alpha val="50000"/>
            </a:schemeClr>
          </a:solidFill>
          <a:ln w="9525">
            <a:solidFill>
              <a:srgbClr val="FF0000"/>
            </a:solidFill>
            <a:miter lim="800000"/>
            <a:headEnd/>
            <a:tailEnd/>
          </a:ln>
          <a:effectLst/>
        </p:spPr>
        <p:txBody>
          <a:bodyPr bIns="0">
            <a:spAutoFit/>
          </a:bodyPr>
          <a:lstStyle/>
          <a:p>
            <a:pPr algn="r">
              <a:spcBef>
                <a:spcPct val="50000"/>
              </a:spcBef>
            </a:pPr>
            <a:r>
              <a:rPr lang="nl-NL" sz="2400" b="1">
                <a:solidFill>
                  <a:srgbClr val="FFFFCC"/>
                </a:solidFill>
                <a:latin typeface="Tahoma" pitchFamily="34" charset="0"/>
              </a:rPr>
              <a:t>pelayanan rawat jalan dan rawat inap bagi pasien gangguan jiwa</a:t>
            </a:r>
            <a:r>
              <a:rPr lang="nl-NL" sz="2400" b="1">
                <a:solidFill>
                  <a:srgbClr val="000000"/>
                </a:solidFill>
                <a:latin typeface="Tahoma" pitchFamily="34" charset="0"/>
              </a:rPr>
              <a:t> </a:t>
            </a:r>
            <a:endParaRPr lang="en-US" sz="2400" b="1">
              <a:solidFill>
                <a:srgbClr val="000000"/>
              </a:solidFill>
              <a:latin typeface="Tahoma" pitchFamily="34" charset="0"/>
            </a:endParaRPr>
          </a:p>
        </p:txBody>
      </p:sp>
      <p:sp>
        <p:nvSpPr>
          <p:cNvPr id="43013" name="Text Box 5"/>
          <p:cNvSpPr txBox="1">
            <a:spLocks noChangeArrowheads="1"/>
          </p:cNvSpPr>
          <p:nvPr/>
        </p:nvSpPr>
        <p:spPr bwMode="auto">
          <a:xfrm>
            <a:off x="5638800" y="4770438"/>
            <a:ext cx="2209800" cy="968375"/>
          </a:xfrm>
          <a:prstGeom prst="rect">
            <a:avLst/>
          </a:prstGeom>
          <a:solidFill>
            <a:schemeClr val="tx1">
              <a:alpha val="50000"/>
            </a:schemeClr>
          </a:solidFill>
          <a:ln w="9525">
            <a:solidFill>
              <a:srgbClr val="FF0000"/>
            </a:solidFill>
            <a:miter lim="800000"/>
            <a:headEnd/>
            <a:tailEnd/>
          </a:ln>
          <a:effectLst/>
        </p:spPr>
        <p:txBody>
          <a:bodyPr bIns="0">
            <a:spAutoFit/>
          </a:bodyPr>
          <a:lstStyle/>
          <a:p>
            <a:pPr algn="ctr">
              <a:spcBef>
                <a:spcPct val="50000"/>
              </a:spcBef>
            </a:pPr>
            <a:r>
              <a:rPr lang="en-US" sz="2400" b="1">
                <a:solidFill>
                  <a:srgbClr val="FFFFCC"/>
                </a:solidFill>
                <a:latin typeface="Tahoma" pitchFamily="34" charset="0"/>
              </a:rPr>
              <a:t>Referral</a:t>
            </a:r>
          </a:p>
          <a:p>
            <a:pPr algn="ctr">
              <a:spcBef>
                <a:spcPct val="50000"/>
              </a:spcBef>
            </a:pPr>
            <a:r>
              <a:rPr lang="en-US" sz="2400" b="1">
                <a:solidFill>
                  <a:srgbClr val="FFFFCC"/>
                </a:solidFill>
                <a:latin typeface="Tahoma" pitchFamily="34" charset="0"/>
              </a:rPr>
              <a:t>System</a:t>
            </a:r>
            <a:endParaRPr lang="en-US" sz="2400">
              <a:solidFill>
                <a:srgbClr val="000000"/>
              </a:solidFill>
              <a:latin typeface="Tahoma" pitchFamily="34" charset="0"/>
            </a:endParaRPr>
          </a:p>
        </p:txBody>
      </p:sp>
      <p:cxnSp>
        <p:nvCxnSpPr>
          <p:cNvPr id="43014" name="AutoShape 6"/>
          <p:cNvCxnSpPr>
            <a:cxnSpLocks noChangeShapeType="1"/>
            <a:stCxn id="43011" idx="3"/>
            <a:endCxn id="43012" idx="1"/>
          </p:cNvCxnSpPr>
          <p:nvPr/>
        </p:nvCxnSpPr>
        <p:spPr bwMode="auto">
          <a:xfrm flipV="1">
            <a:off x="3733800" y="3121025"/>
            <a:ext cx="1752600" cy="1031875"/>
          </a:xfrm>
          <a:prstGeom prst="bentConnector3">
            <a:avLst>
              <a:gd name="adj1" fmla="val 50000"/>
            </a:avLst>
          </a:prstGeom>
          <a:noFill/>
          <a:ln w="38100">
            <a:solidFill>
              <a:schemeClr val="tx1"/>
            </a:solidFill>
            <a:miter lim="800000"/>
            <a:headEnd/>
            <a:tailEnd type="triangle" w="med" len="med"/>
          </a:ln>
          <a:effectLst/>
        </p:spPr>
      </p:cxnSp>
      <p:cxnSp>
        <p:nvCxnSpPr>
          <p:cNvPr id="43015" name="AutoShape 7"/>
          <p:cNvCxnSpPr>
            <a:cxnSpLocks noChangeShapeType="1"/>
          </p:cNvCxnSpPr>
          <p:nvPr/>
        </p:nvCxnSpPr>
        <p:spPr bwMode="auto">
          <a:xfrm>
            <a:off x="3657600" y="4114800"/>
            <a:ext cx="1905000" cy="1011238"/>
          </a:xfrm>
          <a:prstGeom prst="bentConnector3">
            <a:avLst>
              <a:gd name="adj1" fmla="val 50000"/>
            </a:avLst>
          </a:prstGeom>
          <a:noFill/>
          <a:ln w="38100">
            <a:solidFill>
              <a:schemeClr val="tx1"/>
            </a:solidFill>
            <a:miter lim="800000"/>
            <a:headEnd/>
            <a:tailEnd type="triangle" w="med" len="med"/>
          </a:ln>
          <a:effectLst/>
        </p:spPr>
      </p:cxn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AutoShape 2"/>
          <p:cNvSpPr>
            <a:spLocks noChangeArrowheads="1"/>
          </p:cNvSpPr>
          <p:nvPr/>
        </p:nvSpPr>
        <p:spPr bwMode="auto">
          <a:xfrm>
            <a:off x="6096000" y="3962400"/>
            <a:ext cx="2743200" cy="1143000"/>
          </a:xfrm>
          <a:prstGeom prst="roundRect">
            <a:avLst>
              <a:gd name="adj" fmla="val 16667"/>
            </a:avLst>
          </a:prstGeom>
          <a:solidFill>
            <a:schemeClr val="bg1">
              <a:alpha val="50000"/>
            </a:schemeClr>
          </a:solidFill>
          <a:ln w="38100">
            <a:solidFill>
              <a:schemeClr val="tx1"/>
            </a:solidFill>
            <a:round/>
            <a:headEnd/>
            <a:tailEnd/>
          </a:ln>
          <a:effectLst/>
        </p:spPr>
        <p:txBody>
          <a:bodyPr wrap="none" bIns="0" anchor="ctr"/>
          <a:lstStyle/>
          <a:p>
            <a:endParaRPr lang="en-US"/>
          </a:p>
        </p:txBody>
      </p:sp>
      <p:sp>
        <p:nvSpPr>
          <p:cNvPr id="45059" name="AutoShape 3"/>
          <p:cNvSpPr>
            <a:spLocks noChangeArrowheads="1"/>
          </p:cNvSpPr>
          <p:nvPr/>
        </p:nvSpPr>
        <p:spPr bwMode="auto">
          <a:xfrm>
            <a:off x="228600" y="1905000"/>
            <a:ext cx="4800600" cy="3048000"/>
          </a:xfrm>
          <a:prstGeom prst="roundRect">
            <a:avLst>
              <a:gd name="adj" fmla="val 16667"/>
            </a:avLst>
          </a:prstGeom>
          <a:solidFill>
            <a:schemeClr val="bg1">
              <a:alpha val="50000"/>
            </a:schemeClr>
          </a:solidFill>
          <a:ln w="38100">
            <a:solidFill>
              <a:schemeClr val="tx1"/>
            </a:solidFill>
            <a:round/>
            <a:headEnd/>
            <a:tailEnd/>
          </a:ln>
          <a:effectLst/>
        </p:spPr>
        <p:txBody>
          <a:bodyPr wrap="none" bIns="0" anchor="ctr"/>
          <a:lstStyle/>
          <a:p>
            <a:endParaRPr lang="en-US"/>
          </a:p>
        </p:txBody>
      </p:sp>
      <p:sp>
        <p:nvSpPr>
          <p:cNvPr id="45060" name="Rectangle 4"/>
          <p:cNvSpPr>
            <a:spLocks noGrp="1" noChangeArrowheads="1"/>
          </p:cNvSpPr>
          <p:nvPr>
            <p:ph type="title"/>
          </p:nvPr>
        </p:nvSpPr>
        <p:spPr/>
        <p:txBody>
          <a:bodyPr/>
          <a:lstStyle/>
          <a:p>
            <a:pPr algn="ctr"/>
            <a:r>
              <a:rPr lang="en-US" b="1">
                <a:latin typeface="Tahoma" pitchFamily="34" charset="0"/>
              </a:rPr>
              <a:t>Mental Health Hospital</a:t>
            </a:r>
            <a:r>
              <a:rPr lang="en-US"/>
              <a:t> </a:t>
            </a:r>
          </a:p>
        </p:txBody>
      </p:sp>
      <p:sp>
        <p:nvSpPr>
          <p:cNvPr id="45061" name="Rectangle 5"/>
          <p:cNvSpPr>
            <a:spLocks noGrp="1" noChangeArrowheads="1"/>
          </p:cNvSpPr>
          <p:nvPr>
            <p:ph type="body" idx="1"/>
          </p:nvPr>
        </p:nvSpPr>
        <p:spPr>
          <a:xfrm>
            <a:off x="457200" y="2057400"/>
            <a:ext cx="4800600" cy="2895600"/>
          </a:xfrm>
        </p:spPr>
        <p:txBody>
          <a:bodyPr/>
          <a:lstStyle/>
          <a:p>
            <a:pPr marL="0" indent="0">
              <a:lnSpc>
                <a:spcPct val="90000"/>
              </a:lnSpc>
              <a:buFont typeface="Wingdings" pitchFamily="2" charset="2"/>
              <a:buNone/>
            </a:pPr>
            <a:r>
              <a:rPr lang="en-US">
                <a:latin typeface="Tahoma" pitchFamily="34" charset="0"/>
              </a:rPr>
              <a:t>Specialist care mental health that  focus at mental disorder patient who are not success cared in the family/PHC/Hospital. </a:t>
            </a:r>
          </a:p>
        </p:txBody>
      </p:sp>
      <p:sp>
        <p:nvSpPr>
          <p:cNvPr id="45062" name="Text Box 6"/>
          <p:cNvSpPr txBox="1">
            <a:spLocks noChangeArrowheads="1"/>
          </p:cNvSpPr>
          <p:nvPr/>
        </p:nvSpPr>
        <p:spPr bwMode="auto">
          <a:xfrm>
            <a:off x="6019800" y="3962400"/>
            <a:ext cx="2667000" cy="1020763"/>
          </a:xfrm>
          <a:prstGeom prst="rect">
            <a:avLst/>
          </a:prstGeom>
          <a:noFill/>
          <a:ln w="9525">
            <a:noFill/>
            <a:miter lim="800000"/>
            <a:headEnd/>
            <a:tailEnd/>
          </a:ln>
          <a:effectLst/>
        </p:spPr>
        <p:txBody>
          <a:bodyPr bIns="0">
            <a:spAutoFit/>
          </a:bodyPr>
          <a:lstStyle/>
          <a:p>
            <a:pPr algn="ctr">
              <a:spcBef>
                <a:spcPct val="50000"/>
              </a:spcBef>
            </a:pPr>
            <a:r>
              <a:rPr lang="en-US" sz="3200" b="1">
                <a:solidFill>
                  <a:srgbClr val="000000"/>
                </a:solidFill>
                <a:latin typeface="Tahoma" pitchFamily="34" charset="0"/>
              </a:rPr>
              <a:t>Primary Health Care</a:t>
            </a:r>
            <a:r>
              <a:rPr lang="en-US" sz="3200" b="1">
                <a:solidFill>
                  <a:srgbClr val="000000"/>
                </a:solidFill>
                <a:latin typeface="Times New Roman" charset="0"/>
              </a:rPr>
              <a:t> </a:t>
            </a:r>
          </a:p>
        </p:txBody>
      </p:sp>
      <p:sp>
        <p:nvSpPr>
          <p:cNvPr id="45063" name="Text Box 7"/>
          <p:cNvSpPr txBox="1">
            <a:spLocks noChangeArrowheads="1"/>
          </p:cNvSpPr>
          <p:nvPr/>
        </p:nvSpPr>
        <p:spPr bwMode="auto">
          <a:xfrm>
            <a:off x="5638800" y="5715000"/>
            <a:ext cx="3505200" cy="776288"/>
          </a:xfrm>
          <a:prstGeom prst="rect">
            <a:avLst/>
          </a:prstGeom>
          <a:noFill/>
          <a:ln w="9525">
            <a:noFill/>
            <a:miter lim="800000"/>
            <a:headEnd/>
            <a:tailEnd/>
          </a:ln>
          <a:effectLst/>
        </p:spPr>
        <p:txBody>
          <a:bodyPr bIns="0">
            <a:spAutoFit/>
          </a:bodyPr>
          <a:lstStyle/>
          <a:p>
            <a:pPr algn="ctr">
              <a:spcBef>
                <a:spcPct val="50000"/>
              </a:spcBef>
            </a:pPr>
            <a:r>
              <a:rPr lang="en-US" sz="2400" b="1">
                <a:latin typeface="Tahoma" pitchFamily="34" charset="0"/>
              </a:rPr>
              <a:t>Continuum care at the family </a:t>
            </a:r>
            <a:endParaRPr lang="en-US" sz="2400" b="1">
              <a:latin typeface="Times New Roman" charset="0"/>
            </a:endParaRPr>
          </a:p>
        </p:txBody>
      </p:sp>
      <p:sp>
        <p:nvSpPr>
          <p:cNvPr id="45064" name="AutoShape 8"/>
          <p:cNvSpPr>
            <a:spLocks noChangeArrowheads="1"/>
          </p:cNvSpPr>
          <p:nvPr/>
        </p:nvSpPr>
        <p:spPr bwMode="auto">
          <a:xfrm rot="-3457983">
            <a:off x="6400800" y="2286000"/>
            <a:ext cx="1219200" cy="1371600"/>
          </a:xfrm>
          <a:prstGeom prst="curvedLeftArrow">
            <a:avLst>
              <a:gd name="adj1" fmla="val 22500"/>
              <a:gd name="adj2" fmla="val 45000"/>
              <a:gd name="adj3" fmla="val 33333"/>
            </a:avLst>
          </a:prstGeom>
          <a:solidFill>
            <a:srgbClr val="FF0000"/>
          </a:solidFill>
          <a:ln w="9525">
            <a:solidFill>
              <a:srgbClr val="FFFFCC"/>
            </a:solidFill>
            <a:miter lim="800000"/>
            <a:headEnd/>
            <a:tailEnd/>
          </a:ln>
          <a:effectLst/>
        </p:spPr>
        <p:txBody>
          <a:bodyPr vert="eaVert" wrap="none" bIns="0" anchor="ctr"/>
          <a:lstStyle/>
          <a:p>
            <a:pPr algn="ctr"/>
            <a:endParaRPr lang="en-US" sz="2400">
              <a:solidFill>
                <a:srgbClr val="660066"/>
              </a:solidFill>
              <a:latin typeface="Times New Roman" charset="0"/>
            </a:endParaRPr>
          </a:p>
        </p:txBody>
      </p:sp>
      <p:sp>
        <p:nvSpPr>
          <p:cNvPr id="45069" name="Text Box 13"/>
          <p:cNvSpPr txBox="1">
            <a:spLocks noChangeArrowheads="1"/>
          </p:cNvSpPr>
          <p:nvPr/>
        </p:nvSpPr>
        <p:spPr bwMode="auto">
          <a:xfrm>
            <a:off x="6629400" y="1828800"/>
            <a:ext cx="2514600" cy="473075"/>
          </a:xfrm>
          <a:prstGeom prst="rect">
            <a:avLst/>
          </a:prstGeom>
          <a:noFill/>
          <a:ln w="9525">
            <a:noFill/>
            <a:miter lim="800000"/>
            <a:headEnd/>
            <a:tailEnd/>
          </a:ln>
          <a:effectLst/>
        </p:spPr>
        <p:txBody>
          <a:bodyPr bIns="0">
            <a:spAutoFit/>
          </a:bodyPr>
          <a:lstStyle/>
          <a:p>
            <a:pPr algn="r">
              <a:spcBef>
                <a:spcPct val="50000"/>
              </a:spcBef>
            </a:pPr>
            <a:r>
              <a:rPr lang="en-US" sz="2800" b="1">
                <a:latin typeface="Times New Roman" charset="0"/>
              </a:rPr>
              <a:t>Referral Back</a:t>
            </a:r>
          </a:p>
        </p:txBody>
      </p:sp>
      <p:sp>
        <p:nvSpPr>
          <p:cNvPr id="45070" name="AutoShape 14"/>
          <p:cNvSpPr>
            <a:spLocks noChangeArrowheads="1"/>
          </p:cNvSpPr>
          <p:nvPr/>
        </p:nvSpPr>
        <p:spPr bwMode="auto">
          <a:xfrm>
            <a:off x="7239000" y="5257800"/>
            <a:ext cx="609600" cy="381000"/>
          </a:xfrm>
          <a:prstGeom prst="downArrow">
            <a:avLst>
              <a:gd name="adj1" fmla="val 50000"/>
              <a:gd name="adj2" fmla="val 25000"/>
            </a:avLst>
          </a:prstGeom>
          <a:solidFill>
            <a:srgbClr val="FF0000"/>
          </a:solidFill>
          <a:ln w="9525">
            <a:solidFill>
              <a:srgbClr val="000000"/>
            </a:solidFill>
            <a:miter lim="800000"/>
            <a:headEnd/>
            <a:tailEnd/>
          </a:ln>
          <a:effectLst/>
        </p:spPr>
        <p:txBody>
          <a:bodyPr wrap="none" bIns="0" anchor="ct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685800" y="1752600"/>
            <a:ext cx="7620000" cy="2438400"/>
          </a:xfrm>
        </p:spPr>
        <p:txBody>
          <a:bodyPr/>
          <a:lstStyle/>
          <a:p>
            <a:pPr algn="ctr"/>
            <a:r>
              <a:rPr lang="en-US" b="1"/>
              <a:t>HEALTH CARE ORGANIZATION</a:t>
            </a:r>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AutoShape 2"/>
          <p:cNvSpPr>
            <a:spLocks noChangeArrowheads="1"/>
          </p:cNvSpPr>
          <p:nvPr/>
        </p:nvSpPr>
        <p:spPr bwMode="auto">
          <a:xfrm>
            <a:off x="609600" y="609600"/>
            <a:ext cx="7924800" cy="2895600"/>
          </a:xfrm>
          <a:prstGeom prst="downArrowCallout">
            <a:avLst>
              <a:gd name="adj1" fmla="val 84209"/>
              <a:gd name="adj2" fmla="val 68421"/>
              <a:gd name="adj3" fmla="val 11356"/>
              <a:gd name="adj4" fmla="val 66667"/>
            </a:avLst>
          </a:prstGeom>
          <a:solidFill>
            <a:srgbClr val="000066"/>
          </a:solidFill>
          <a:ln w="9525">
            <a:solidFill>
              <a:schemeClr val="tx1"/>
            </a:solidFill>
            <a:miter lim="800000"/>
            <a:headEnd/>
            <a:tailEnd/>
          </a:ln>
          <a:effectLst/>
        </p:spPr>
        <p:txBody>
          <a:bodyPr wrap="none" bIns="0" anchor="ctr"/>
          <a:lstStyle/>
          <a:p>
            <a:endParaRPr lang="en-US"/>
          </a:p>
        </p:txBody>
      </p:sp>
      <p:sp>
        <p:nvSpPr>
          <p:cNvPr id="47107" name="Rectangle 3"/>
          <p:cNvSpPr>
            <a:spLocks noGrp="1" noChangeArrowheads="1"/>
          </p:cNvSpPr>
          <p:nvPr>
            <p:ph type="title"/>
          </p:nvPr>
        </p:nvSpPr>
        <p:spPr>
          <a:xfrm>
            <a:off x="533400" y="609600"/>
            <a:ext cx="7924800" cy="1905000"/>
          </a:xfrm>
        </p:spPr>
        <p:txBody>
          <a:bodyPr/>
          <a:lstStyle/>
          <a:p>
            <a:pPr algn="ctr"/>
            <a:r>
              <a:rPr lang="en-US" sz="4000" b="1">
                <a:solidFill>
                  <a:srgbClr val="FFFFCC"/>
                </a:solidFill>
              </a:rPr>
              <a:t>Caregivers in  Community Mental Health Services </a:t>
            </a:r>
          </a:p>
        </p:txBody>
      </p:sp>
      <p:sp>
        <p:nvSpPr>
          <p:cNvPr id="47108" name="Rectangle 4"/>
          <p:cNvSpPr>
            <a:spLocks noGrp="1" noChangeArrowheads="1"/>
          </p:cNvSpPr>
          <p:nvPr>
            <p:ph type="body" idx="1"/>
          </p:nvPr>
        </p:nvSpPr>
        <p:spPr>
          <a:xfrm>
            <a:off x="685800" y="3581400"/>
            <a:ext cx="7772400" cy="2895600"/>
          </a:xfrm>
        </p:spPr>
        <p:txBody>
          <a:bodyPr/>
          <a:lstStyle/>
          <a:p>
            <a:pPr algn="ctr"/>
            <a:r>
              <a:rPr lang="en-US" sz="4000" b="1">
                <a:latin typeface="Tahoma" pitchFamily="34" charset="0"/>
              </a:rPr>
              <a:t>Psychiatrists </a:t>
            </a:r>
          </a:p>
          <a:p>
            <a:pPr algn="ctr"/>
            <a:r>
              <a:rPr lang="en-US" sz="4000" b="1">
                <a:latin typeface="Tahoma" pitchFamily="34" charset="0"/>
              </a:rPr>
              <a:t>Clinical Psychologist</a:t>
            </a:r>
          </a:p>
          <a:p>
            <a:pPr algn="ctr"/>
            <a:r>
              <a:rPr lang="en-US" sz="4000" b="1">
                <a:latin typeface="Tahoma" pitchFamily="34" charset="0"/>
              </a:rPr>
              <a:t>CMHN Nurse</a:t>
            </a:r>
            <a:r>
              <a:rPr lang="en-US">
                <a:latin typeface="Tahoma" pitchFamily="34" charset="0"/>
              </a:rPr>
              <a:t>  </a:t>
            </a:r>
            <a:endParaRPr lang="en-US">
              <a:cs typeface="Times New Roman" charset="0"/>
            </a:endParaRPr>
          </a:p>
          <a:p>
            <a:pPr algn="ct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a:t>Tujuan Pembelajaran</a:t>
            </a:r>
          </a:p>
        </p:txBody>
      </p:sp>
      <p:sp>
        <p:nvSpPr>
          <p:cNvPr id="68611" name="Rectangle 3"/>
          <p:cNvSpPr>
            <a:spLocks noGrp="1" noChangeArrowheads="1"/>
          </p:cNvSpPr>
          <p:nvPr>
            <p:ph idx="1"/>
          </p:nvPr>
        </p:nvSpPr>
        <p:spPr/>
        <p:txBody>
          <a:bodyPr/>
          <a:lstStyle/>
          <a:p>
            <a:r>
              <a:rPr lang="en-US"/>
              <a:t>Memahami konsep keperawatan jiwa komunitas</a:t>
            </a:r>
          </a:p>
          <a:p>
            <a:r>
              <a:rPr lang="en-US"/>
              <a:t>Menguraikan pelayanan keperawatan komprehensif melalui tiga tingkat pencegahan</a:t>
            </a:r>
          </a:p>
          <a:p>
            <a:r>
              <a:rPr lang="en-US"/>
              <a:t>Menguraikan proses keperawatan kesehatan jiwa dalam pelayanan keswa komunitas.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AutoShape 2"/>
          <p:cNvSpPr>
            <a:spLocks noChangeArrowheads="1"/>
          </p:cNvSpPr>
          <p:nvPr/>
        </p:nvSpPr>
        <p:spPr bwMode="auto">
          <a:xfrm>
            <a:off x="609600" y="990600"/>
            <a:ext cx="3124200" cy="609600"/>
          </a:xfrm>
          <a:prstGeom prst="roundRect">
            <a:avLst>
              <a:gd name="adj" fmla="val 16667"/>
            </a:avLst>
          </a:prstGeom>
          <a:solidFill>
            <a:schemeClr val="bg1">
              <a:alpha val="50000"/>
            </a:schemeClr>
          </a:solidFill>
          <a:ln w="9525">
            <a:solidFill>
              <a:schemeClr val="tx1"/>
            </a:solidFill>
            <a:round/>
            <a:headEnd/>
            <a:tailEnd/>
          </a:ln>
          <a:effectLst/>
        </p:spPr>
        <p:txBody>
          <a:bodyPr wrap="none" bIns="0" anchor="ctr"/>
          <a:lstStyle/>
          <a:p>
            <a:endParaRPr lang="en-US"/>
          </a:p>
        </p:txBody>
      </p:sp>
      <p:sp>
        <p:nvSpPr>
          <p:cNvPr id="48131" name="Rectangle 3"/>
          <p:cNvSpPr>
            <a:spLocks noGrp="1" noChangeArrowheads="1"/>
          </p:cNvSpPr>
          <p:nvPr>
            <p:ph type="body" idx="1"/>
          </p:nvPr>
        </p:nvSpPr>
        <p:spPr>
          <a:xfrm>
            <a:off x="533400" y="990600"/>
            <a:ext cx="3962400" cy="1524000"/>
          </a:xfrm>
        </p:spPr>
        <p:txBody>
          <a:bodyPr/>
          <a:lstStyle/>
          <a:p>
            <a:pPr>
              <a:buFont typeface="Wingdings" pitchFamily="2" charset="2"/>
              <a:buNone/>
            </a:pPr>
            <a:r>
              <a:rPr lang="en-US" b="1"/>
              <a:t> CMHN NURSE</a:t>
            </a:r>
          </a:p>
        </p:txBody>
      </p:sp>
      <p:sp>
        <p:nvSpPr>
          <p:cNvPr id="48132" name="Text Box 4"/>
          <p:cNvSpPr txBox="1">
            <a:spLocks noChangeArrowheads="1"/>
          </p:cNvSpPr>
          <p:nvPr/>
        </p:nvSpPr>
        <p:spPr bwMode="auto">
          <a:xfrm>
            <a:off x="6400800" y="4724400"/>
            <a:ext cx="2743200" cy="1506538"/>
          </a:xfrm>
          <a:prstGeom prst="rect">
            <a:avLst/>
          </a:prstGeom>
          <a:noFill/>
          <a:ln w="9525">
            <a:noFill/>
            <a:miter lim="800000"/>
            <a:headEnd/>
            <a:tailEnd/>
          </a:ln>
          <a:effectLst/>
        </p:spPr>
        <p:txBody>
          <a:bodyPr bIns="0">
            <a:spAutoFit/>
          </a:bodyPr>
          <a:lstStyle/>
          <a:p>
            <a:pPr>
              <a:spcBef>
                <a:spcPct val="50000"/>
              </a:spcBef>
            </a:pPr>
            <a:r>
              <a:rPr lang="en-US" sz="2400" b="1" i="1">
                <a:solidFill>
                  <a:srgbClr val="000000"/>
                </a:solidFill>
                <a:latin typeface="Times New Roman" charset="0"/>
              </a:rPr>
              <a:t>Included family,. Formal &amp; informal outside health sectors</a:t>
            </a:r>
          </a:p>
        </p:txBody>
      </p:sp>
      <p:sp>
        <p:nvSpPr>
          <p:cNvPr id="48133" name="Text Box 5"/>
          <p:cNvSpPr txBox="1">
            <a:spLocks noChangeArrowheads="1"/>
          </p:cNvSpPr>
          <p:nvPr/>
        </p:nvSpPr>
        <p:spPr bwMode="auto">
          <a:xfrm>
            <a:off x="4419600" y="1143000"/>
            <a:ext cx="2286000" cy="655638"/>
          </a:xfrm>
          <a:prstGeom prst="rect">
            <a:avLst/>
          </a:prstGeom>
          <a:noFill/>
          <a:ln w="9525">
            <a:noFill/>
            <a:miter lim="800000"/>
            <a:headEnd/>
            <a:tailEnd/>
          </a:ln>
          <a:effectLst/>
        </p:spPr>
        <p:txBody>
          <a:bodyPr bIns="0">
            <a:spAutoFit/>
          </a:bodyPr>
          <a:lstStyle/>
          <a:p>
            <a:pPr algn="ctr">
              <a:spcBef>
                <a:spcPct val="50000"/>
              </a:spcBef>
            </a:pPr>
            <a:r>
              <a:rPr lang="en-US" sz="4000" b="1">
                <a:solidFill>
                  <a:srgbClr val="000000"/>
                </a:solidFill>
                <a:latin typeface="Times New Roman" charset="0"/>
              </a:rPr>
              <a:t>In PHC</a:t>
            </a:r>
          </a:p>
        </p:txBody>
      </p:sp>
      <p:sp>
        <p:nvSpPr>
          <p:cNvPr id="48134" name="Text Box 6"/>
          <p:cNvSpPr txBox="1">
            <a:spLocks noChangeArrowheads="1"/>
          </p:cNvSpPr>
          <p:nvPr/>
        </p:nvSpPr>
        <p:spPr bwMode="auto">
          <a:xfrm>
            <a:off x="304800" y="4114800"/>
            <a:ext cx="2819400" cy="1355725"/>
          </a:xfrm>
          <a:prstGeom prst="rect">
            <a:avLst/>
          </a:prstGeom>
          <a:solidFill>
            <a:srgbClr val="FF0000">
              <a:alpha val="50000"/>
            </a:srgbClr>
          </a:solidFill>
          <a:ln w="28575">
            <a:solidFill>
              <a:schemeClr val="tx1"/>
            </a:solidFill>
            <a:miter lim="800000"/>
            <a:headEnd/>
            <a:tailEnd/>
          </a:ln>
          <a:effectLst/>
        </p:spPr>
        <p:txBody>
          <a:bodyPr bIns="0">
            <a:spAutoFit/>
          </a:bodyPr>
          <a:lstStyle/>
          <a:p>
            <a:pPr algn="ctr">
              <a:spcBef>
                <a:spcPct val="50000"/>
              </a:spcBef>
            </a:pPr>
            <a:r>
              <a:rPr lang="en-US" sz="2800" b="1">
                <a:solidFill>
                  <a:srgbClr val="FFFFCC"/>
                </a:solidFill>
                <a:latin typeface="Times New Roman" charset="0"/>
              </a:rPr>
              <a:t>Conduct mental Health care in PHC area</a:t>
            </a:r>
          </a:p>
        </p:txBody>
      </p:sp>
      <p:sp>
        <p:nvSpPr>
          <p:cNvPr id="48135" name="Text Box 7"/>
          <p:cNvSpPr txBox="1">
            <a:spLocks noChangeArrowheads="1"/>
          </p:cNvSpPr>
          <p:nvPr/>
        </p:nvSpPr>
        <p:spPr bwMode="auto">
          <a:xfrm>
            <a:off x="3657600" y="3662363"/>
            <a:ext cx="1981200" cy="909637"/>
          </a:xfrm>
          <a:prstGeom prst="rect">
            <a:avLst/>
          </a:prstGeom>
          <a:solidFill>
            <a:srgbClr val="FF0000">
              <a:alpha val="50000"/>
            </a:srgbClr>
          </a:solidFill>
          <a:ln w="9525">
            <a:solidFill>
              <a:schemeClr val="tx1"/>
            </a:solidFill>
            <a:miter lim="800000"/>
            <a:headEnd/>
            <a:tailEnd/>
          </a:ln>
          <a:effectLst/>
        </p:spPr>
        <p:txBody>
          <a:bodyPr bIns="0">
            <a:spAutoFit/>
          </a:bodyPr>
          <a:lstStyle/>
          <a:p>
            <a:pPr algn="ctr">
              <a:spcBef>
                <a:spcPct val="50000"/>
              </a:spcBef>
            </a:pPr>
            <a:r>
              <a:rPr lang="en-US" sz="2800" b="1">
                <a:solidFill>
                  <a:srgbClr val="FFFFCC"/>
                </a:solidFill>
                <a:latin typeface="Times New Roman" charset="0"/>
              </a:rPr>
              <a:t>Mental Disorders</a:t>
            </a:r>
            <a:r>
              <a:rPr lang="en-US" sz="2800" b="1">
                <a:solidFill>
                  <a:srgbClr val="000000"/>
                </a:solidFill>
                <a:latin typeface="Times New Roman" charset="0"/>
              </a:rPr>
              <a:t>  </a:t>
            </a:r>
          </a:p>
        </p:txBody>
      </p:sp>
      <p:sp>
        <p:nvSpPr>
          <p:cNvPr id="48136" name="Text Box 8"/>
          <p:cNvSpPr txBox="1">
            <a:spLocks noChangeArrowheads="1"/>
          </p:cNvSpPr>
          <p:nvPr/>
        </p:nvSpPr>
        <p:spPr bwMode="auto">
          <a:xfrm>
            <a:off x="3505200" y="5105400"/>
            <a:ext cx="2209800" cy="776288"/>
          </a:xfrm>
          <a:prstGeom prst="rect">
            <a:avLst/>
          </a:prstGeom>
          <a:noFill/>
          <a:ln w="9525">
            <a:noFill/>
            <a:miter lim="800000"/>
            <a:headEnd/>
            <a:tailEnd/>
          </a:ln>
          <a:effectLst/>
        </p:spPr>
        <p:txBody>
          <a:bodyPr bIns="0">
            <a:spAutoFit/>
          </a:bodyPr>
          <a:lstStyle/>
          <a:p>
            <a:pPr algn="ctr">
              <a:spcBef>
                <a:spcPct val="50000"/>
              </a:spcBef>
            </a:pPr>
            <a:r>
              <a:rPr lang="en-US" sz="2400" b="1" i="1">
                <a:solidFill>
                  <a:srgbClr val="000000"/>
                </a:solidFill>
                <a:latin typeface="Times New Roman" charset="0"/>
              </a:rPr>
              <a:t>Patient &amp; Family</a:t>
            </a:r>
          </a:p>
        </p:txBody>
      </p:sp>
      <p:sp>
        <p:nvSpPr>
          <p:cNvPr id="48137" name="Text Box 9"/>
          <p:cNvSpPr txBox="1">
            <a:spLocks noChangeArrowheads="1"/>
          </p:cNvSpPr>
          <p:nvPr/>
        </p:nvSpPr>
        <p:spPr bwMode="auto">
          <a:xfrm>
            <a:off x="6477000" y="2362200"/>
            <a:ext cx="2438400" cy="1763713"/>
          </a:xfrm>
          <a:prstGeom prst="rect">
            <a:avLst/>
          </a:prstGeom>
          <a:solidFill>
            <a:srgbClr val="FF0000">
              <a:alpha val="50000"/>
            </a:srgbClr>
          </a:solidFill>
          <a:ln w="9525">
            <a:solidFill>
              <a:schemeClr val="tx1"/>
            </a:solidFill>
            <a:miter lim="800000"/>
            <a:headEnd/>
            <a:tailEnd/>
          </a:ln>
          <a:effectLst/>
        </p:spPr>
        <p:txBody>
          <a:bodyPr bIns="0">
            <a:spAutoFit/>
          </a:bodyPr>
          <a:lstStyle/>
          <a:p>
            <a:pPr algn="ctr">
              <a:spcBef>
                <a:spcPct val="50000"/>
              </a:spcBef>
            </a:pPr>
            <a:r>
              <a:rPr lang="en-US" sz="2800" b="1">
                <a:solidFill>
                  <a:srgbClr val="FFFFCC"/>
                </a:solidFill>
                <a:latin typeface="Times New Roman" charset="0"/>
              </a:rPr>
              <a:t>Psychosocial Problems &amp; Mental disorders</a:t>
            </a:r>
            <a:r>
              <a:rPr lang="en-US" sz="2400">
                <a:solidFill>
                  <a:srgbClr val="000000"/>
                </a:solidFill>
                <a:latin typeface="Times New Roman" charset="0"/>
              </a:rPr>
              <a:t>  </a:t>
            </a:r>
          </a:p>
        </p:txBody>
      </p:sp>
      <p:sp>
        <p:nvSpPr>
          <p:cNvPr id="48138" name="AutoShape 10"/>
          <p:cNvSpPr>
            <a:spLocks noChangeArrowheads="1"/>
          </p:cNvSpPr>
          <p:nvPr/>
        </p:nvSpPr>
        <p:spPr bwMode="auto">
          <a:xfrm>
            <a:off x="2514600" y="3200400"/>
            <a:ext cx="1143000" cy="533400"/>
          </a:xfrm>
          <a:prstGeom prst="curvedDownArrow">
            <a:avLst>
              <a:gd name="adj1" fmla="val 42857"/>
              <a:gd name="adj2" fmla="val 85714"/>
              <a:gd name="adj3" fmla="val 33333"/>
            </a:avLst>
          </a:prstGeom>
          <a:solidFill>
            <a:schemeClr val="tx1"/>
          </a:solidFill>
          <a:ln w="9525">
            <a:solidFill>
              <a:srgbClr val="FFFFCC"/>
            </a:solidFill>
            <a:miter lim="800000"/>
            <a:headEnd/>
            <a:tailEnd/>
          </a:ln>
          <a:effectLst/>
        </p:spPr>
        <p:txBody>
          <a:bodyPr wrap="none" bIns="0" anchor="ctr"/>
          <a:lstStyle/>
          <a:p>
            <a:endParaRPr lang="en-US"/>
          </a:p>
        </p:txBody>
      </p:sp>
      <p:sp>
        <p:nvSpPr>
          <p:cNvPr id="48139" name="AutoShape 11"/>
          <p:cNvSpPr>
            <a:spLocks noChangeArrowheads="1"/>
          </p:cNvSpPr>
          <p:nvPr/>
        </p:nvSpPr>
        <p:spPr bwMode="auto">
          <a:xfrm>
            <a:off x="5410200" y="2819400"/>
            <a:ext cx="1143000" cy="533400"/>
          </a:xfrm>
          <a:prstGeom prst="curvedDownArrow">
            <a:avLst>
              <a:gd name="adj1" fmla="val 42857"/>
              <a:gd name="adj2" fmla="val 85714"/>
              <a:gd name="adj3" fmla="val 33333"/>
            </a:avLst>
          </a:prstGeom>
          <a:solidFill>
            <a:schemeClr val="tx1"/>
          </a:solidFill>
          <a:ln w="9525">
            <a:solidFill>
              <a:srgbClr val="FFFFCC"/>
            </a:solidFill>
            <a:miter lim="800000"/>
            <a:headEnd/>
            <a:tailEnd/>
          </a:ln>
          <a:effectLst/>
        </p:spPr>
        <p:txBody>
          <a:bodyPr wrap="none" bIns="0" anchor="ctr"/>
          <a:lstStyle/>
          <a:p>
            <a:endParaRPr lang="en-US"/>
          </a:p>
        </p:txBody>
      </p:sp>
      <p:sp>
        <p:nvSpPr>
          <p:cNvPr id="48140" name="AutoShape 12"/>
          <p:cNvSpPr>
            <a:spLocks noChangeArrowheads="1"/>
          </p:cNvSpPr>
          <p:nvPr/>
        </p:nvSpPr>
        <p:spPr bwMode="auto">
          <a:xfrm rot="5450334">
            <a:off x="606425" y="2665413"/>
            <a:ext cx="1828800" cy="90805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000080"/>
          </a:solidFill>
          <a:ln w="9525">
            <a:solidFill>
              <a:srgbClr val="FFFFCC"/>
            </a:solidFill>
            <a:miter lim="800000"/>
            <a:headEnd/>
            <a:tailEnd/>
          </a:ln>
          <a:effectLst/>
        </p:spPr>
        <p:txBody>
          <a:bodyPr wrap="none" bIns="0" anchor="ctr"/>
          <a:lstStyle/>
          <a:p>
            <a:endParaRPr lang="en-US"/>
          </a:p>
        </p:txBody>
      </p:sp>
      <p:sp>
        <p:nvSpPr>
          <p:cNvPr id="48143" name="Line 15"/>
          <p:cNvSpPr>
            <a:spLocks noChangeShapeType="1"/>
          </p:cNvSpPr>
          <p:nvPr/>
        </p:nvSpPr>
        <p:spPr bwMode="auto">
          <a:xfrm>
            <a:off x="4724400" y="4724400"/>
            <a:ext cx="0" cy="533400"/>
          </a:xfrm>
          <a:prstGeom prst="line">
            <a:avLst/>
          </a:prstGeom>
          <a:noFill/>
          <a:ln w="76200">
            <a:solidFill>
              <a:schemeClr val="tx1"/>
            </a:solidFill>
            <a:round/>
            <a:headEnd/>
            <a:tailEnd type="triangle" w="med" len="med"/>
          </a:ln>
          <a:effectLst/>
        </p:spPr>
        <p:txBody>
          <a:bodyPr bIns="0"/>
          <a:lstStyle/>
          <a:p>
            <a:endParaRPr lang="en-US"/>
          </a:p>
        </p:txBody>
      </p:sp>
      <p:sp>
        <p:nvSpPr>
          <p:cNvPr id="48144" name="Line 16"/>
          <p:cNvSpPr>
            <a:spLocks noChangeShapeType="1"/>
          </p:cNvSpPr>
          <p:nvPr/>
        </p:nvSpPr>
        <p:spPr bwMode="auto">
          <a:xfrm>
            <a:off x="7543800" y="4267200"/>
            <a:ext cx="0" cy="457200"/>
          </a:xfrm>
          <a:prstGeom prst="line">
            <a:avLst/>
          </a:prstGeom>
          <a:noFill/>
          <a:ln w="76200">
            <a:solidFill>
              <a:schemeClr val="tx1"/>
            </a:solidFill>
            <a:round/>
            <a:headEnd/>
            <a:tailEnd type="triangle" w="med" len="med"/>
          </a:ln>
          <a:effectLst/>
        </p:spPr>
        <p:txBody>
          <a:bodyPr bIns="0"/>
          <a:lstStyle/>
          <a:p>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AutoShape 2"/>
          <p:cNvSpPr>
            <a:spLocks noChangeArrowheads="1"/>
          </p:cNvSpPr>
          <p:nvPr/>
        </p:nvSpPr>
        <p:spPr bwMode="auto">
          <a:xfrm>
            <a:off x="838200" y="762000"/>
            <a:ext cx="2819400" cy="1371600"/>
          </a:xfrm>
          <a:prstGeom prst="rightArrowCallout">
            <a:avLst>
              <a:gd name="adj1" fmla="val 30046"/>
              <a:gd name="adj2" fmla="val 25000"/>
              <a:gd name="adj3" fmla="val 37352"/>
              <a:gd name="adj4" fmla="val 66667"/>
            </a:avLst>
          </a:prstGeom>
          <a:solidFill>
            <a:schemeClr val="bg1">
              <a:alpha val="50000"/>
            </a:schemeClr>
          </a:solidFill>
          <a:ln w="9525">
            <a:solidFill>
              <a:schemeClr val="tx1"/>
            </a:solidFill>
            <a:miter lim="800000"/>
            <a:headEnd/>
            <a:tailEnd/>
          </a:ln>
          <a:effectLst/>
        </p:spPr>
        <p:txBody>
          <a:bodyPr wrap="none" bIns="0" anchor="ctr"/>
          <a:lstStyle/>
          <a:p>
            <a:endParaRPr lang="en-US"/>
          </a:p>
        </p:txBody>
      </p:sp>
      <p:sp>
        <p:nvSpPr>
          <p:cNvPr id="49155" name="Text Box 3"/>
          <p:cNvSpPr txBox="1">
            <a:spLocks noChangeArrowheads="1"/>
          </p:cNvSpPr>
          <p:nvPr/>
        </p:nvSpPr>
        <p:spPr bwMode="auto">
          <a:xfrm>
            <a:off x="838200" y="1143000"/>
            <a:ext cx="2209800" cy="473075"/>
          </a:xfrm>
          <a:prstGeom prst="rect">
            <a:avLst/>
          </a:prstGeom>
          <a:noFill/>
          <a:ln w="9525">
            <a:noFill/>
            <a:miter lim="800000"/>
            <a:headEnd/>
            <a:tailEnd/>
          </a:ln>
          <a:effectLst/>
        </p:spPr>
        <p:txBody>
          <a:bodyPr bIns="0">
            <a:spAutoFit/>
          </a:bodyPr>
          <a:lstStyle/>
          <a:p>
            <a:pPr>
              <a:spcBef>
                <a:spcPct val="50000"/>
              </a:spcBef>
            </a:pPr>
            <a:r>
              <a:rPr lang="en-US" sz="2800" b="1">
                <a:solidFill>
                  <a:srgbClr val="000000"/>
                </a:solidFill>
                <a:latin typeface="Times New Roman" charset="0"/>
              </a:rPr>
              <a:t>CMH Team</a:t>
            </a:r>
          </a:p>
        </p:txBody>
      </p:sp>
      <p:sp>
        <p:nvSpPr>
          <p:cNvPr id="49156" name="Text Box 4"/>
          <p:cNvSpPr txBox="1">
            <a:spLocks noChangeArrowheads="1"/>
          </p:cNvSpPr>
          <p:nvPr/>
        </p:nvSpPr>
        <p:spPr bwMode="auto">
          <a:xfrm>
            <a:off x="5181600" y="3138488"/>
            <a:ext cx="2819400" cy="909637"/>
          </a:xfrm>
          <a:prstGeom prst="rect">
            <a:avLst/>
          </a:prstGeom>
          <a:solidFill>
            <a:srgbClr val="000066">
              <a:alpha val="50000"/>
            </a:srgbClr>
          </a:solidFill>
          <a:ln w="9525">
            <a:solidFill>
              <a:srgbClr val="FFFFCC"/>
            </a:solidFill>
            <a:miter lim="800000"/>
            <a:headEnd/>
            <a:tailEnd/>
          </a:ln>
          <a:effectLst/>
        </p:spPr>
        <p:txBody>
          <a:bodyPr bIns="0">
            <a:spAutoFit/>
          </a:bodyPr>
          <a:lstStyle/>
          <a:p>
            <a:pPr algn="r">
              <a:spcBef>
                <a:spcPct val="50000"/>
              </a:spcBef>
            </a:pPr>
            <a:r>
              <a:rPr lang="en-US" sz="2800" b="1">
                <a:solidFill>
                  <a:srgbClr val="FFFFCC"/>
                </a:solidFill>
                <a:latin typeface="Times New Roman" charset="0"/>
              </a:rPr>
              <a:t>Perkeswa Kom di</a:t>
            </a:r>
            <a:r>
              <a:rPr lang="en-US" sz="2800" b="1">
                <a:solidFill>
                  <a:srgbClr val="000000"/>
                </a:solidFill>
                <a:latin typeface="Times New Roman" charset="0"/>
              </a:rPr>
              <a:t> </a:t>
            </a:r>
            <a:r>
              <a:rPr lang="en-US" sz="2800" b="1">
                <a:solidFill>
                  <a:srgbClr val="FFFFCC"/>
                </a:solidFill>
                <a:latin typeface="Times New Roman" charset="0"/>
              </a:rPr>
              <a:t>Puskesmas</a:t>
            </a:r>
          </a:p>
        </p:txBody>
      </p:sp>
      <p:sp>
        <p:nvSpPr>
          <p:cNvPr id="49158" name="Text Box 6"/>
          <p:cNvSpPr txBox="1">
            <a:spLocks noChangeArrowheads="1"/>
          </p:cNvSpPr>
          <p:nvPr/>
        </p:nvSpPr>
        <p:spPr bwMode="auto">
          <a:xfrm>
            <a:off x="4267200" y="838200"/>
            <a:ext cx="4114800" cy="776288"/>
          </a:xfrm>
          <a:prstGeom prst="rect">
            <a:avLst/>
          </a:prstGeom>
          <a:noFill/>
          <a:ln w="9525">
            <a:noFill/>
            <a:miter lim="800000"/>
            <a:headEnd/>
            <a:tailEnd/>
          </a:ln>
          <a:effectLst/>
        </p:spPr>
        <p:txBody>
          <a:bodyPr bIns="0">
            <a:spAutoFit/>
          </a:bodyPr>
          <a:lstStyle/>
          <a:p>
            <a:pPr>
              <a:spcBef>
                <a:spcPct val="50000"/>
              </a:spcBef>
            </a:pPr>
            <a:r>
              <a:rPr lang="en-US" sz="2400" b="1">
                <a:solidFill>
                  <a:srgbClr val="000000"/>
                </a:solidFill>
                <a:latin typeface="Times New Roman" charset="0"/>
              </a:rPr>
              <a:t>Psychiatrist &amp; Clinical Psychologist</a:t>
            </a:r>
          </a:p>
        </p:txBody>
      </p:sp>
      <p:sp>
        <p:nvSpPr>
          <p:cNvPr id="49159" name="Text Box 7"/>
          <p:cNvSpPr txBox="1">
            <a:spLocks noChangeArrowheads="1"/>
          </p:cNvSpPr>
          <p:nvPr/>
        </p:nvSpPr>
        <p:spPr bwMode="auto">
          <a:xfrm>
            <a:off x="4724400" y="1752600"/>
            <a:ext cx="3657600" cy="482600"/>
          </a:xfrm>
          <a:prstGeom prst="rect">
            <a:avLst/>
          </a:prstGeom>
          <a:solidFill>
            <a:srgbClr val="000066">
              <a:alpha val="50000"/>
            </a:srgbClr>
          </a:solidFill>
          <a:ln w="9525">
            <a:solidFill>
              <a:srgbClr val="FFFFCC"/>
            </a:solidFill>
            <a:miter lim="800000"/>
            <a:headEnd/>
            <a:tailEnd/>
          </a:ln>
          <a:effectLst/>
        </p:spPr>
        <p:txBody>
          <a:bodyPr bIns="0">
            <a:spAutoFit/>
          </a:bodyPr>
          <a:lstStyle/>
          <a:p>
            <a:pPr algn="ctr">
              <a:spcBef>
                <a:spcPct val="50000"/>
              </a:spcBef>
            </a:pPr>
            <a:r>
              <a:rPr lang="en-US" sz="2800" b="1">
                <a:solidFill>
                  <a:srgbClr val="FFFFCC"/>
                </a:solidFill>
                <a:latin typeface="Times New Roman" charset="0"/>
              </a:rPr>
              <a:t>CMHN Nurse</a:t>
            </a:r>
          </a:p>
        </p:txBody>
      </p:sp>
      <p:sp>
        <p:nvSpPr>
          <p:cNvPr id="49160" name="AutoShape 8"/>
          <p:cNvSpPr>
            <a:spLocks noChangeArrowheads="1"/>
          </p:cNvSpPr>
          <p:nvPr/>
        </p:nvSpPr>
        <p:spPr bwMode="auto">
          <a:xfrm rot="5034855">
            <a:off x="3886200" y="2743200"/>
            <a:ext cx="1752600" cy="381000"/>
          </a:xfrm>
          <a:prstGeom prst="curvedUpArrow">
            <a:avLst>
              <a:gd name="adj1" fmla="val 92000"/>
              <a:gd name="adj2" fmla="val 184000"/>
              <a:gd name="adj3" fmla="val 33333"/>
            </a:avLst>
          </a:prstGeom>
          <a:solidFill>
            <a:schemeClr val="bg1"/>
          </a:solidFill>
          <a:ln w="9525">
            <a:solidFill>
              <a:schemeClr val="tx1"/>
            </a:solidFill>
            <a:miter lim="800000"/>
            <a:headEnd/>
            <a:tailEnd/>
          </a:ln>
          <a:effectLst/>
        </p:spPr>
        <p:txBody>
          <a:bodyPr wrap="none" bIns="0" anchor="ctr"/>
          <a:lstStyle/>
          <a:p>
            <a:endParaRPr lang="en-US"/>
          </a:p>
        </p:txBody>
      </p:sp>
      <p:sp>
        <p:nvSpPr>
          <p:cNvPr id="49161" name="Text Box 9"/>
          <p:cNvSpPr txBox="1">
            <a:spLocks noChangeArrowheads="1"/>
          </p:cNvSpPr>
          <p:nvPr/>
        </p:nvSpPr>
        <p:spPr bwMode="auto">
          <a:xfrm>
            <a:off x="4495800" y="2514600"/>
            <a:ext cx="1905000" cy="473075"/>
          </a:xfrm>
          <a:prstGeom prst="rect">
            <a:avLst/>
          </a:prstGeom>
          <a:noFill/>
          <a:ln w="9525">
            <a:noFill/>
            <a:miter lim="800000"/>
            <a:headEnd/>
            <a:tailEnd/>
          </a:ln>
          <a:effectLst/>
        </p:spPr>
        <p:txBody>
          <a:bodyPr bIns="0">
            <a:spAutoFit/>
          </a:bodyPr>
          <a:lstStyle/>
          <a:p>
            <a:pPr algn="r">
              <a:spcBef>
                <a:spcPct val="50000"/>
              </a:spcBef>
            </a:pPr>
            <a:r>
              <a:rPr lang="en-US" sz="2800" b="1" i="1">
                <a:solidFill>
                  <a:srgbClr val="000000"/>
                </a:solidFill>
                <a:latin typeface="Times New Roman" charset="0"/>
              </a:rPr>
              <a:t>Consultant</a:t>
            </a:r>
          </a:p>
        </p:txBody>
      </p:sp>
      <p:sp>
        <p:nvSpPr>
          <p:cNvPr id="49162" name="AutoShape 10"/>
          <p:cNvSpPr>
            <a:spLocks/>
          </p:cNvSpPr>
          <p:nvPr/>
        </p:nvSpPr>
        <p:spPr bwMode="auto">
          <a:xfrm>
            <a:off x="3886200" y="533400"/>
            <a:ext cx="304800" cy="1752600"/>
          </a:xfrm>
          <a:prstGeom prst="leftBrace">
            <a:avLst>
              <a:gd name="adj1" fmla="val 47917"/>
              <a:gd name="adj2" fmla="val 50000"/>
            </a:avLst>
          </a:prstGeom>
          <a:noFill/>
          <a:ln w="9525">
            <a:solidFill>
              <a:schemeClr val="tx1"/>
            </a:solidFill>
            <a:round/>
            <a:headEnd/>
            <a:tailEnd/>
          </a:ln>
          <a:effectLst/>
        </p:spPr>
        <p:txBody>
          <a:bodyPr wrap="none" bIns="0" anchor="ctr"/>
          <a:lstStyle/>
          <a:p>
            <a:endParaRPr lang="en-US"/>
          </a:p>
        </p:txBody>
      </p:sp>
      <p:sp>
        <p:nvSpPr>
          <p:cNvPr id="49163" name="Text Box 11"/>
          <p:cNvSpPr txBox="1">
            <a:spLocks noChangeArrowheads="1"/>
          </p:cNvSpPr>
          <p:nvPr/>
        </p:nvSpPr>
        <p:spPr bwMode="auto">
          <a:xfrm>
            <a:off x="304800" y="3962400"/>
            <a:ext cx="3581400" cy="1754188"/>
          </a:xfrm>
          <a:prstGeom prst="rect">
            <a:avLst/>
          </a:prstGeom>
          <a:noFill/>
          <a:ln w="9525">
            <a:noFill/>
            <a:miter lim="800000"/>
            <a:headEnd/>
            <a:tailEnd/>
          </a:ln>
          <a:effectLst/>
        </p:spPr>
        <p:txBody>
          <a:bodyPr bIns="0">
            <a:spAutoFit/>
          </a:bodyPr>
          <a:lstStyle/>
          <a:p>
            <a:pPr algn="r">
              <a:spcBef>
                <a:spcPct val="50000"/>
              </a:spcBef>
            </a:pPr>
            <a:r>
              <a:rPr lang="en-US" sz="2800" b="1">
                <a:solidFill>
                  <a:srgbClr val="000066"/>
                </a:solidFill>
                <a:latin typeface="Times New Roman" charset="0"/>
              </a:rPr>
              <a:t>Bertanggung jawab atas keberhasilan perawatan pasien di keluarga</a:t>
            </a:r>
          </a:p>
        </p:txBody>
      </p:sp>
      <p:sp>
        <p:nvSpPr>
          <p:cNvPr id="49164" name="Text Box 12"/>
          <p:cNvSpPr txBox="1">
            <a:spLocks noChangeArrowheads="1"/>
          </p:cNvSpPr>
          <p:nvPr/>
        </p:nvSpPr>
        <p:spPr bwMode="auto">
          <a:xfrm>
            <a:off x="4724400" y="4800600"/>
            <a:ext cx="3733800" cy="1754188"/>
          </a:xfrm>
          <a:prstGeom prst="rect">
            <a:avLst/>
          </a:prstGeom>
          <a:noFill/>
          <a:ln w="9525">
            <a:noFill/>
            <a:miter lim="800000"/>
            <a:headEnd/>
            <a:tailEnd/>
          </a:ln>
          <a:effectLst/>
        </p:spPr>
        <p:txBody>
          <a:bodyPr bIns="0">
            <a:spAutoFit/>
          </a:bodyPr>
          <a:lstStyle/>
          <a:p>
            <a:pPr algn="r">
              <a:spcBef>
                <a:spcPct val="50000"/>
              </a:spcBef>
            </a:pPr>
            <a:r>
              <a:rPr lang="en-US" sz="2400">
                <a:solidFill>
                  <a:srgbClr val="000000"/>
                </a:solidFill>
                <a:latin typeface="Times New Roman" charset="0"/>
              </a:rPr>
              <a:t>  </a:t>
            </a:r>
            <a:r>
              <a:rPr lang="en-US" sz="2800" b="1">
                <a:solidFill>
                  <a:srgbClr val="000066"/>
                </a:solidFill>
                <a:latin typeface="Times New Roman" charset="0"/>
              </a:rPr>
              <a:t>Mampu merawat pasien sehingga dapat berfungsi dalam kehidupan sehari-hari</a:t>
            </a:r>
          </a:p>
        </p:txBody>
      </p:sp>
      <p:sp>
        <p:nvSpPr>
          <p:cNvPr id="49165" name="AutoShape 13"/>
          <p:cNvSpPr>
            <a:spLocks noChangeArrowheads="1"/>
          </p:cNvSpPr>
          <p:nvPr/>
        </p:nvSpPr>
        <p:spPr bwMode="auto">
          <a:xfrm rot="5473173">
            <a:off x="4533107" y="3996531"/>
            <a:ext cx="533400" cy="1830387"/>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FF0000"/>
          </a:solidFill>
          <a:ln w="9525">
            <a:solidFill>
              <a:srgbClr val="FF0000"/>
            </a:solidFill>
            <a:miter lim="800000"/>
            <a:headEnd/>
            <a:tailEnd/>
          </a:ln>
          <a:effectLst/>
        </p:spPr>
        <p:txBody>
          <a:bodyPr wrap="none" bIns="0" anchor="ctr"/>
          <a:lstStyle/>
          <a:p>
            <a:endParaRPr lang="en-US"/>
          </a:p>
        </p:txBody>
      </p:sp>
      <p:cxnSp>
        <p:nvCxnSpPr>
          <p:cNvPr id="49166" name="AutoShape 14"/>
          <p:cNvCxnSpPr>
            <a:cxnSpLocks noChangeShapeType="1"/>
            <a:stCxn id="49160" idx="3"/>
            <a:endCxn id="49163" idx="0"/>
          </p:cNvCxnSpPr>
          <p:nvPr/>
        </p:nvCxnSpPr>
        <p:spPr bwMode="auto">
          <a:xfrm rot="10800000" flipV="1">
            <a:off x="2095500" y="2865438"/>
            <a:ext cx="2466975" cy="1096962"/>
          </a:xfrm>
          <a:prstGeom prst="bentConnector2">
            <a:avLst/>
          </a:prstGeom>
          <a:noFill/>
          <a:ln w="76200">
            <a:solidFill>
              <a:srgbClr val="FF0000"/>
            </a:solidFill>
            <a:miter lim="800000"/>
            <a:headEnd/>
            <a:tailEnd type="triangle" w="med" len="med"/>
          </a:ln>
          <a:effectLst/>
        </p:spPr>
      </p:cxn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49159"/>
                                        </p:tgtEl>
                                        <p:attrNameLst>
                                          <p:attrName>style.visibility</p:attrName>
                                        </p:attrNameLst>
                                      </p:cBhvr>
                                      <p:to>
                                        <p:strVal val="visible"/>
                                      </p:to>
                                    </p:set>
                                    <p:anim calcmode="lin" valueType="num">
                                      <p:cBhvr>
                                        <p:cTn id="7" dur="1000" fill="hold"/>
                                        <p:tgtEl>
                                          <p:spTgt spid="49159"/>
                                        </p:tgtEl>
                                        <p:attrNameLst>
                                          <p:attrName>ppt_w</p:attrName>
                                        </p:attrNameLst>
                                      </p:cBhvr>
                                      <p:tavLst>
                                        <p:tav tm="0">
                                          <p:val>
                                            <p:fltVal val="0"/>
                                          </p:val>
                                        </p:tav>
                                        <p:tav tm="100000">
                                          <p:val>
                                            <p:strVal val="#ppt_w"/>
                                          </p:val>
                                        </p:tav>
                                      </p:tavLst>
                                    </p:anim>
                                    <p:anim calcmode="lin" valueType="num">
                                      <p:cBhvr>
                                        <p:cTn id="8" dur="1000" fill="hold"/>
                                        <p:tgtEl>
                                          <p:spTgt spid="49159"/>
                                        </p:tgtEl>
                                        <p:attrNameLst>
                                          <p:attrName>ppt_h</p:attrName>
                                        </p:attrNameLst>
                                      </p:cBhvr>
                                      <p:tavLst>
                                        <p:tav tm="0">
                                          <p:val>
                                            <p:fltVal val="0"/>
                                          </p:val>
                                        </p:tav>
                                        <p:tav tm="100000">
                                          <p:val>
                                            <p:strVal val="#ppt_h"/>
                                          </p:val>
                                        </p:tav>
                                      </p:tavLst>
                                    </p:anim>
                                    <p:anim calcmode="lin" valueType="num">
                                      <p:cBhvr>
                                        <p:cTn id="9" dur="1000" fill="hold"/>
                                        <p:tgtEl>
                                          <p:spTgt spid="49159"/>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9159"/>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2" presetClass="entr" presetSubtype="4" fill="hold" grpId="0" nodeType="afterEffect">
                                  <p:stCondLst>
                                    <p:cond delay="3000"/>
                                  </p:stCondLst>
                                  <p:childTnLst>
                                    <p:set>
                                      <p:cBhvr>
                                        <p:cTn id="13" dur="1" fill="hold">
                                          <p:stCondLst>
                                            <p:cond delay="0"/>
                                          </p:stCondLst>
                                        </p:cTn>
                                        <p:tgtEl>
                                          <p:spTgt spid="49161"/>
                                        </p:tgtEl>
                                        <p:attrNameLst>
                                          <p:attrName>style.visibility</p:attrName>
                                        </p:attrNameLst>
                                      </p:cBhvr>
                                      <p:to>
                                        <p:strVal val="visible"/>
                                      </p:to>
                                    </p:set>
                                    <p:anim calcmode="lin" valueType="num">
                                      <p:cBhvr additive="base">
                                        <p:cTn id="14" dur="500" fill="hold"/>
                                        <p:tgtEl>
                                          <p:spTgt spid="49161"/>
                                        </p:tgtEl>
                                        <p:attrNameLst>
                                          <p:attrName>ppt_x</p:attrName>
                                        </p:attrNameLst>
                                      </p:cBhvr>
                                      <p:tavLst>
                                        <p:tav tm="0">
                                          <p:val>
                                            <p:strVal val="#ppt_x"/>
                                          </p:val>
                                        </p:tav>
                                        <p:tav tm="100000">
                                          <p:val>
                                            <p:strVal val="#ppt_x"/>
                                          </p:val>
                                        </p:tav>
                                      </p:tavLst>
                                    </p:anim>
                                    <p:anim calcmode="lin" valueType="num">
                                      <p:cBhvr additive="base">
                                        <p:cTn id="15" dur="500" fill="hold"/>
                                        <p:tgtEl>
                                          <p:spTgt spid="49161"/>
                                        </p:tgtEl>
                                        <p:attrNameLst>
                                          <p:attrName>ppt_y</p:attrName>
                                        </p:attrNameLst>
                                      </p:cBhvr>
                                      <p:tavLst>
                                        <p:tav tm="0">
                                          <p:val>
                                            <p:strVal val="1+#ppt_h/2"/>
                                          </p:val>
                                        </p:tav>
                                        <p:tav tm="100000">
                                          <p:val>
                                            <p:strVal val="#ppt_y"/>
                                          </p:val>
                                        </p:tav>
                                      </p:tavLst>
                                    </p:anim>
                                  </p:childTnLst>
                                </p:cTn>
                              </p:par>
                            </p:childTnLst>
                          </p:cTn>
                        </p:par>
                        <p:par>
                          <p:cTn id="16" fill="hold">
                            <p:stCondLst>
                              <p:cond delay="4500"/>
                            </p:stCondLst>
                            <p:childTnLst>
                              <p:par>
                                <p:cTn id="17" presetID="15" presetClass="entr" presetSubtype="0" fill="hold" grpId="0" nodeType="afterEffect">
                                  <p:stCondLst>
                                    <p:cond delay="2000"/>
                                  </p:stCondLst>
                                  <p:childTnLst>
                                    <p:set>
                                      <p:cBhvr>
                                        <p:cTn id="18" dur="1" fill="hold">
                                          <p:stCondLst>
                                            <p:cond delay="0"/>
                                          </p:stCondLst>
                                        </p:cTn>
                                        <p:tgtEl>
                                          <p:spTgt spid="49156"/>
                                        </p:tgtEl>
                                        <p:attrNameLst>
                                          <p:attrName>style.visibility</p:attrName>
                                        </p:attrNameLst>
                                      </p:cBhvr>
                                      <p:to>
                                        <p:strVal val="visible"/>
                                      </p:to>
                                    </p:set>
                                    <p:anim calcmode="lin" valueType="num">
                                      <p:cBhvr>
                                        <p:cTn id="19" dur="1000" fill="hold"/>
                                        <p:tgtEl>
                                          <p:spTgt spid="49156"/>
                                        </p:tgtEl>
                                        <p:attrNameLst>
                                          <p:attrName>ppt_w</p:attrName>
                                        </p:attrNameLst>
                                      </p:cBhvr>
                                      <p:tavLst>
                                        <p:tav tm="0">
                                          <p:val>
                                            <p:fltVal val="0"/>
                                          </p:val>
                                        </p:tav>
                                        <p:tav tm="100000">
                                          <p:val>
                                            <p:strVal val="#ppt_w"/>
                                          </p:val>
                                        </p:tav>
                                      </p:tavLst>
                                    </p:anim>
                                    <p:anim calcmode="lin" valueType="num">
                                      <p:cBhvr>
                                        <p:cTn id="20" dur="1000" fill="hold"/>
                                        <p:tgtEl>
                                          <p:spTgt spid="49156"/>
                                        </p:tgtEl>
                                        <p:attrNameLst>
                                          <p:attrName>ppt_h</p:attrName>
                                        </p:attrNameLst>
                                      </p:cBhvr>
                                      <p:tavLst>
                                        <p:tav tm="0">
                                          <p:val>
                                            <p:fltVal val="0"/>
                                          </p:val>
                                        </p:tav>
                                        <p:tav tm="100000">
                                          <p:val>
                                            <p:strVal val="#ppt_h"/>
                                          </p:val>
                                        </p:tav>
                                      </p:tavLst>
                                    </p:anim>
                                    <p:anim calcmode="lin" valueType="num">
                                      <p:cBhvr>
                                        <p:cTn id="21" dur="1000" fill="hold"/>
                                        <p:tgtEl>
                                          <p:spTgt spid="49156"/>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49156"/>
                                        </p:tgtEl>
                                        <p:attrNameLst>
                                          <p:attrName>ppt_y</p:attrName>
                                        </p:attrNameLst>
                                      </p:cBhvr>
                                      <p:tavLst>
                                        <p:tav tm="0" fmla="#ppt_y+(sin(-2*pi*(1-$))*-#ppt_x+cos(-2*pi*(1-$))*(1-#ppt_y))*(1-$)">
                                          <p:val>
                                            <p:fltVal val="0"/>
                                          </p:val>
                                        </p:tav>
                                        <p:tav tm="100000">
                                          <p:val>
                                            <p:fltVal val="1"/>
                                          </p:val>
                                        </p:tav>
                                      </p:tavLst>
                                    </p:anim>
                                  </p:childTnLst>
                                </p:cTn>
                              </p:par>
                            </p:childTnLst>
                          </p:cTn>
                        </p:par>
                        <p:par>
                          <p:cTn id="23" fill="hold">
                            <p:stCondLst>
                              <p:cond delay="7500"/>
                            </p:stCondLst>
                            <p:childTnLst>
                              <p:par>
                                <p:cTn id="24" presetID="1" presetClass="entr" presetSubtype="0" fill="hold" grpId="0" nodeType="afterEffect">
                                  <p:stCondLst>
                                    <p:cond delay="4000"/>
                                  </p:stCondLst>
                                  <p:childTnLst>
                                    <p:set>
                                      <p:cBhvr>
                                        <p:cTn id="25" dur="1" fill="hold">
                                          <p:stCondLst>
                                            <p:cond delay="499"/>
                                          </p:stCondLst>
                                        </p:cTn>
                                        <p:tgtEl>
                                          <p:spTgt spid="49163"/>
                                        </p:tgtEl>
                                        <p:attrNameLst>
                                          <p:attrName>style.visibility</p:attrName>
                                        </p:attrNameLst>
                                      </p:cBhvr>
                                      <p:to>
                                        <p:strVal val="visible"/>
                                      </p:to>
                                    </p:set>
                                  </p:childTnLst>
                                </p:cTn>
                              </p:par>
                            </p:childTnLst>
                          </p:cTn>
                        </p:par>
                        <p:par>
                          <p:cTn id="26" fill="hold">
                            <p:stCondLst>
                              <p:cond delay="12000"/>
                            </p:stCondLst>
                            <p:childTnLst>
                              <p:par>
                                <p:cTn id="27" presetID="1" presetClass="entr" presetSubtype="0" fill="hold" grpId="0" nodeType="afterEffect">
                                  <p:stCondLst>
                                    <p:cond delay="4000"/>
                                  </p:stCondLst>
                                  <p:childTnLst>
                                    <p:set>
                                      <p:cBhvr>
                                        <p:cTn id="28" dur="1" fill="hold">
                                          <p:stCondLst>
                                            <p:cond delay="499"/>
                                          </p:stCondLst>
                                        </p:cTn>
                                        <p:tgtEl>
                                          <p:spTgt spid="491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6" grpId="0" animBg="1" autoUpdateAnimBg="0"/>
      <p:bldP spid="49159" grpId="0" animBg="1" autoUpdateAnimBg="0"/>
      <p:bldP spid="49161" grpId="0" autoUpdateAnimBg="0"/>
      <p:bldP spid="49163" grpId="0" autoUpdateAnimBg="0"/>
      <p:bldP spid="49164" grpId="0"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685800" y="228600"/>
            <a:ext cx="7772400" cy="990600"/>
          </a:xfrm>
        </p:spPr>
        <p:txBody>
          <a:bodyPr/>
          <a:lstStyle/>
          <a:p>
            <a:pPr algn="ctr"/>
            <a:r>
              <a:rPr lang="en-US" sz="4000"/>
              <a:t>Hospital District/Town</a:t>
            </a:r>
            <a:endParaRPr lang="en-US" sz="2800" b="1"/>
          </a:p>
        </p:txBody>
      </p:sp>
      <p:sp>
        <p:nvSpPr>
          <p:cNvPr id="51203" name="Rectangle 3"/>
          <p:cNvSpPr>
            <a:spLocks noGrp="1" noChangeArrowheads="1"/>
          </p:cNvSpPr>
          <p:nvPr>
            <p:ph type="body" idx="1"/>
          </p:nvPr>
        </p:nvSpPr>
        <p:spPr>
          <a:xfrm>
            <a:off x="609600" y="2667000"/>
            <a:ext cx="7848600" cy="3810000"/>
          </a:xfrm>
        </p:spPr>
        <p:txBody>
          <a:bodyPr/>
          <a:lstStyle/>
          <a:p>
            <a:pPr marL="290513" indent="-290513">
              <a:lnSpc>
                <a:spcPct val="90000"/>
              </a:lnSpc>
              <a:buFont typeface="Wingdings" pitchFamily="2" charset="2"/>
              <a:buNone/>
            </a:pPr>
            <a:r>
              <a:rPr lang="en-US" sz="2800" b="1"/>
              <a:t>Nurses who work in Mental hospitalization</a:t>
            </a:r>
          </a:p>
          <a:p>
            <a:pPr marL="290513" indent="-290513">
              <a:lnSpc>
                <a:spcPct val="90000"/>
              </a:lnSpc>
              <a:buFont typeface="Wingdings" pitchFamily="2" charset="2"/>
              <a:buNone/>
            </a:pPr>
            <a:r>
              <a:rPr lang="en-US" sz="2800" b="1"/>
              <a:t>Unit:</a:t>
            </a:r>
            <a:r>
              <a:rPr lang="en-US" sz="2800">
                <a:solidFill>
                  <a:srgbClr val="FFFFCC"/>
                </a:solidFill>
              </a:rPr>
              <a:t> </a:t>
            </a:r>
          </a:p>
          <a:p>
            <a:pPr marL="290513" indent="-290513">
              <a:lnSpc>
                <a:spcPct val="90000"/>
              </a:lnSpc>
            </a:pPr>
            <a:r>
              <a:rPr lang="en-US" sz="2800"/>
              <a:t>Treat the patient in the acute phase </a:t>
            </a:r>
          </a:p>
          <a:p>
            <a:pPr marL="290513" indent="-290513">
              <a:lnSpc>
                <a:spcPct val="90000"/>
              </a:lnSpc>
            </a:pPr>
            <a:r>
              <a:rPr lang="en-US" sz="2800"/>
              <a:t>Help the patient, family and community to solve the problems. </a:t>
            </a:r>
          </a:p>
          <a:p>
            <a:pPr marL="290513" indent="-290513">
              <a:lnSpc>
                <a:spcPct val="90000"/>
              </a:lnSpc>
            </a:pPr>
            <a:r>
              <a:rPr lang="en-US" sz="2800"/>
              <a:t>Working in team. </a:t>
            </a:r>
          </a:p>
          <a:p>
            <a:pPr marL="290513" indent="-290513">
              <a:lnSpc>
                <a:spcPct val="90000"/>
              </a:lnSpc>
            </a:pPr>
            <a:r>
              <a:rPr lang="en-US" sz="2800"/>
              <a:t>Nurse in hospital in direct contact  with the nurse in PHC in order to continuum care.</a:t>
            </a:r>
          </a:p>
        </p:txBody>
      </p:sp>
      <p:sp>
        <p:nvSpPr>
          <p:cNvPr id="51204" name="Rectangle 4"/>
          <p:cNvSpPr>
            <a:spLocks noChangeArrowheads="1"/>
          </p:cNvSpPr>
          <p:nvPr/>
        </p:nvSpPr>
        <p:spPr bwMode="auto">
          <a:xfrm>
            <a:off x="762000" y="1905000"/>
            <a:ext cx="7924800" cy="457200"/>
          </a:xfrm>
          <a:prstGeom prst="rect">
            <a:avLst/>
          </a:prstGeom>
          <a:noFill/>
          <a:ln w="9525">
            <a:noFill/>
            <a:miter lim="800000"/>
            <a:headEnd/>
            <a:tailEnd/>
          </a:ln>
          <a:effectLst/>
        </p:spPr>
        <p:txBody>
          <a:bodyPr>
            <a:spAutoFit/>
          </a:bodyPr>
          <a:lstStyle/>
          <a:p>
            <a:pPr algn="ctr"/>
            <a:r>
              <a:rPr lang="en-US" sz="2400" b="1"/>
              <a:t>(Psychiatrist, Clinical Psychologist, CMHN Nurse</a:t>
            </a:r>
            <a:r>
              <a:rPr lang="en-US" b="1"/>
              <a:t>)</a:t>
            </a:r>
          </a:p>
        </p:txBody>
      </p:sp>
      <p:sp>
        <p:nvSpPr>
          <p:cNvPr id="51205" name="AutoShape 5"/>
          <p:cNvSpPr>
            <a:spLocks noChangeArrowheads="1"/>
          </p:cNvSpPr>
          <p:nvPr/>
        </p:nvSpPr>
        <p:spPr bwMode="auto">
          <a:xfrm rot="5450334">
            <a:off x="3614737" y="1185863"/>
            <a:ext cx="1071563" cy="681038"/>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000080"/>
          </a:solidFill>
          <a:ln w="9525">
            <a:solidFill>
              <a:srgbClr val="FFFFCC"/>
            </a:solidFill>
            <a:miter lim="800000"/>
            <a:headEnd/>
            <a:tailEnd/>
          </a:ln>
          <a:effectLst/>
        </p:spPr>
        <p:txBody>
          <a:bodyPr wrap="none" bIns="0" anchor="ct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685800" y="2057400"/>
            <a:ext cx="7848600" cy="3048000"/>
          </a:xfrm>
        </p:spPr>
        <p:txBody>
          <a:bodyPr/>
          <a:lstStyle/>
          <a:p>
            <a:pPr algn="ctr"/>
            <a:r>
              <a:rPr lang="nl-NL" sz="5400" b="1"/>
              <a:t>Role and Function of CMHN Nurses</a:t>
            </a:r>
            <a:endParaRPr lang="en-US" sz="5400" b="1">
              <a:solidFill>
                <a:srgbClr val="FFFFCC"/>
              </a:solidFill>
              <a:cs typeface="Times New Roman"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990600" y="228600"/>
            <a:ext cx="8153400" cy="1143000"/>
          </a:xfrm>
        </p:spPr>
        <p:txBody>
          <a:bodyPr>
            <a:normAutofit fontScale="90000"/>
          </a:bodyPr>
          <a:lstStyle/>
          <a:p>
            <a:pPr algn="ctr"/>
            <a:r>
              <a:rPr lang="en-US" b="1" dirty="0"/>
              <a:t>Direct Nursing Care (Practitioner)</a:t>
            </a:r>
          </a:p>
        </p:txBody>
      </p:sp>
      <p:sp>
        <p:nvSpPr>
          <p:cNvPr id="55299" name="Oval 3"/>
          <p:cNvSpPr>
            <a:spLocks noChangeArrowheads="1"/>
          </p:cNvSpPr>
          <p:nvPr/>
        </p:nvSpPr>
        <p:spPr bwMode="auto">
          <a:xfrm>
            <a:off x="152400" y="1828800"/>
            <a:ext cx="1905000" cy="914400"/>
          </a:xfrm>
          <a:prstGeom prst="ellipse">
            <a:avLst/>
          </a:prstGeom>
          <a:solidFill>
            <a:srgbClr val="FF9900"/>
          </a:solidFill>
          <a:ln w="9525">
            <a:solidFill>
              <a:srgbClr val="000000"/>
            </a:solidFill>
            <a:round/>
            <a:headEnd/>
            <a:tailEnd/>
          </a:ln>
          <a:effectLst/>
        </p:spPr>
        <p:txBody>
          <a:bodyPr wrap="none" bIns="0" anchor="ctr"/>
          <a:lstStyle/>
          <a:p>
            <a:pPr algn="ctr"/>
            <a:r>
              <a:rPr lang="en-US" sz="2800" b="1">
                <a:solidFill>
                  <a:srgbClr val="000000"/>
                </a:solidFill>
                <a:latin typeface="Times New Roman" charset="0"/>
              </a:rPr>
              <a:t>Nurse </a:t>
            </a:r>
          </a:p>
        </p:txBody>
      </p:sp>
      <p:sp>
        <p:nvSpPr>
          <p:cNvPr id="55300" name="Oval 4"/>
          <p:cNvSpPr>
            <a:spLocks noChangeArrowheads="1"/>
          </p:cNvSpPr>
          <p:nvPr/>
        </p:nvSpPr>
        <p:spPr bwMode="auto">
          <a:xfrm>
            <a:off x="3352800" y="1828800"/>
            <a:ext cx="1905000" cy="914400"/>
          </a:xfrm>
          <a:prstGeom prst="ellipse">
            <a:avLst/>
          </a:prstGeom>
          <a:solidFill>
            <a:srgbClr val="FF9900"/>
          </a:solidFill>
          <a:ln w="9525">
            <a:solidFill>
              <a:srgbClr val="000000"/>
            </a:solidFill>
            <a:round/>
            <a:headEnd/>
            <a:tailEnd/>
          </a:ln>
          <a:effectLst/>
        </p:spPr>
        <p:txBody>
          <a:bodyPr wrap="none" bIns="0" anchor="ctr"/>
          <a:lstStyle/>
          <a:p>
            <a:pPr algn="ctr"/>
            <a:r>
              <a:rPr lang="en-US" sz="2800" b="1">
                <a:solidFill>
                  <a:srgbClr val="000000"/>
                </a:solidFill>
                <a:latin typeface="Times New Roman" charset="0"/>
              </a:rPr>
              <a:t>Patient</a:t>
            </a:r>
          </a:p>
        </p:txBody>
      </p:sp>
      <p:sp>
        <p:nvSpPr>
          <p:cNvPr id="55301" name="Line 5"/>
          <p:cNvSpPr>
            <a:spLocks noChangeShapeType="1"/>
          </p:cNvSpPr>
          <p:nvPr/>
        </p:nvSpPr>
        <p:spPr bwMode="auto">
          <a:xfrm>
            <a:off x="2057400" y="2286000"/>
            <a:ext cx="1219200" cy="0"/>
          </a:xfrm>
          <a:prstGeom prst="line">
            <a:avLst/>
          </a:prstGeom>
          <a:noFill/>
          <a:ln w="76200">
            <a:solidFill>
              <a:srgbClr val="000000"/>
            </a:solidFill>
            <a:round/>
            <a:headEnd/>
            <a:tailEnd type="triangle" w="med" len="med"/>
          </a:ln>
          <a:effectLst/>
        </p:spPr>
        <p:txBody>
          <a:bodyPr bIns="0"/>
          <a:lstStyle/>
          <a:p>
            <a:endParaRPr lang="en-US"/>
          </a:p>
        </p:txBody>
      </p:sp>
      <p:sp>
        <p:nvSpPr>
          <p:cNvPr id="55302" name="AutoShape 6"/>
          <p:cNvSpPr>
            <a:spLocks noChangeArrowheads="1"/>
          </p:cNvSpPr>
          <p:nvPr/>
        </p:nvSpPr>
        <p:spPr bwMode="auto">
          <a:xfrm>
            <a:off x="1524000" y="3124200"/>
            <a:ext cx="2895600" cy="838200"/>
          </a:xfrm>
          <a:prstGeom prst="flowChartDocument">
            <a:avLst/>
          </a:prstGeom>
          <a:solidFill>
            <a:srgbClr val="FF9900"/>
          </a:solidFill>
          <a:ln w="9525">
            <a:solidFill>
              <a:srgbClr val="000000"/>
            </a:solidFill>
            <a:miter lim="800000"/>
            <a:headEnd/>
            <a:tailEnd/>
          </a:ln>
          <a:effectLst/>
        </p:spPr>
        <p:txBody>
          <a:bodyPr wrap="none" bIns="0" anchor="ctr"/>
          <a:lstStyle/>
          <a:p>
            <a:pPr algn="ctr"/>
            <a:r>
              <a:rPr lang="en-US" sz="2800" b="1">
                <a:solidFill>
                  <a:srgbClr val="000000"/>
                </a:solidFill>
                <a:latin typeface="Times New Roman" charset="0"/>
              </a:rPr>
              <a:t>Nursing Care</a:t>
            </a:r>
          </a:p>
        </p:txBody>
      </p:sp>
      <p:sp>
        <p:nvSpPr>
          <p:cNvPr id="55303" name="AutoShape 7"/>
          <p:cNvSpPr>
            <a:spLocks noChangeArrowheads="1"/>
          </p:cNvSpPr>
          <p:nvPr/>
        </p:nvSpPr>
        <p:spPr bwMode="auto">
          <a:xfrm>
            <a:off x="1295400" y="4038600"/>
            <a:ext cx="2971800" cy="1143000"/>
          </a:xfrm>
          <a:prstGeom prst="flowChartDocument">
            <a:avLst/>
          </a:prstGeom>
          <a:solidFill>
            <a:srgbClr val="FF9900"/>
          </a:solidFill>
          <a:ln w="9525">
            <a:solidFill>
              <a:srgbClr val="000000"/>
            </a:solidFill>
            <a:miter lim="800000"/>
            <a:headEnd/>
            <a:tailEnd/>
          </a:ln>
          <a:effectLst/>
        </p:spPr>
        <p:txBody>
          <a:bodyPr wrap="none" bIns="0" anchor="ctr"/>
          <a:lstStyle/>
          <a:p>
            <a:pPr algn="ctr"/>
            <a:endParaRPr lang="en-US" sz="2800" b="1">
              <a:solidFill>
                <a:srgbClr val="000000"/>
              </a:solidFill>
              <a:latin typeface="Times New Roman" charset="0"/>
            </a:endParaRPr>
          </a:p>
          <a:p>
            <a:pPr algn="ctr"/>
            <a:endParaRPr lang="en-US" sz="2800" b="1">
              <a:solidFill>
                <a:srgbClr val="000000"/>
              </a:solidFill>
              <a:latin typeface="Times New Roman" charset="0"/>
            </a:endParaRPr>
          </a:p>
          <a:p>
            <a:pPr algn="ctr"/>
            <a:r>
              <a:rPr lang="en-US" sz="2800" b="1">
                <a:solidFill>
                  <a:srgbClr val="000000"/>
                </a:solidFill>
                <a:latin typeface="Times New Roman" charset="0"/>
              </a:rPr>
              <a:t>Nursing</a:t>
            </a:r>
          </a:p>
          <a:p>
            <a:pPr algn="ctr"/>
            <a:r>
              <a:rPr lang="en-US" sz="2800" b="1">
                <a:solidFill>
                  <a:srgbClr val="000000"/>
                </a:solidFill>
                <a:latin typeface="Times New Roman" charset="0"/>
              </a:rPr>
              <a:t>Process </a:t>
            </a:r>
          </a:p>
          <a:p>
            <a:pPr algn="ctr"/>
            <a:endParaRPr lang="en-US" sz="2800" b="1">
              <a:solidFill>
                <a:srgbClr val="000000"/>
              </a:solidFill>
              <a:latin typeface="Times New Roman" charset="0"/>
            </a:endParaRPr>
          </a:p>
          <a:p>
            <a:pPr algn="ctr"/>
            <a:endParaRPr lang="en-US" sz="2800" b="1">
              <a:solidFill>
                <a:srgbClr val="000000"/>
              </a:solidFill>
              <a:latin typeface="Times New Roman" charset="0"/>
            </a:endParaRPr>
          </a:p>
        </p:txBody>
      </p:sp>
      <p:sp>
        <p:nvSpPr>
          <p:cNvPr id="55304" name="Text Box 8"/>
          <p:cNvSpPr txBox="1">
            <a:spLocks noChangeArrowheads="1"/>
          </p:cNvSpPr>
          <p:nvPr/>
        </p:nvSpPr>
        <p:spPr bwMode="auto">
          <a:xfrm>
            <a:off x="6324600" y="1981200"/>
            <a:ext cx="2667000" cy="1978025"/>
          </a:xfrm>
          <a:prstGeom prst="rect">
            <a:avLst/>
          </a:prstGeom>
          <a:solidFill>
            <a:srgbClr val="33CCFF"/>
          </a:solidFill>
          <a:ln w="9525">
            <a:solidFill>
              <a:srgbClr val="FFFFCC"/>
            </a:solidFill>
            <a:miter lim="800000"/>
            <a:headEnd/>
            <a:tailEnd/>
          </a:ln>
          <a:effectLst/>
        </p:spPr>
        <p:txBody>
          <a:bodyPr bIns="0">
            <a:spAutoFit/>
          </a:bodyPr>
          <a:lstStyle/>
          <a:p>
            <a:pPr algn="r">
              <a:spcBef>
                <a:spcPct val="50000"/>
              </a:spcBef>
            </a:pPr>
            <a:r>
              <a:rPr lang="en-US" sz="2800" b="1">
                <a:latin typeface="Times New Roman" charset="0"/>
              </a:rPr>
              <a:t>Problem solving abilities</a:t>
            </a:r>
          </a:p>
          <a:p>
            <a:pPr algn="r">
              <a:spcBef>
                <a:spcPct val="50000"/>
              </a:spcBef>
            </a:pPr>
            <a:r>
              <a:rPr lang="en-US" sz="2800" b="1">
                <a:latin typeface="Times New Roman" charset="0"/>
              </a:rPr>
              <a:t>Function Increases </a:t>
            </a:r>
          </a:p>
        </p:txBody>
      </p:sp>
      <p:sp>
        <p:nvSpPr>
          <p:cNvPr id="55305" name="Line 9"/>
          <p:cNvSpPr>
            <a:spLocks noChangeShapeType="1"/>
          </p:cNvSpPr>
          <p:nvPr/>
        </p:nvSpPr>
        <p:spPr bwMode="auto">
          <a:xfrm>
            <a:off x="5334000" y="2286000"/>
            <a:ext cx="990600" cy="0"/>
          </a:xfrm>
          <a:prstGeom prst="line">
            <a:avLst/>
          </a:prstGeom>
          <a:noFill/>
          <a:ln w="76200">
            <a:solidFill>
              <a:srgbClr val="000000"/>
            </a:solidFill>
            <a:round/>
            <a:headEnd/>
            <a:tailEnd type="triangle" w="med" len="med"/>
          </a:ln>
          <a:effectLst/>
        </p:spPr>
        <p:txBody>
          <a:bodyPr bIns="0"/>
          <a:lstStyle/>
          <a:p>
            <a:endParaRPr lang="en-US"/>
          </a:p>
        </p:txBody>
      </p:sp>
      <p:sp>
        <p:nvSpPr>
          <p:cNvPr id="55306" name="Line 10"/>
          <p:cNvSpPr>
            <a:spLocks noChangeShapeType="1"/>
          </p:cNvSpPr>
          <p:nvPr/>
        </p:nvSpPr>
        <p:spPr bwMode="auto">
          <a:xfrm flipV="1">
            <a:off x="2590800" y="2286000"/>
            <a:ext cx="0" cy="685800"/>
          </a:xfrm>
          <a:prstGeom prst="line">
            <a:avLst/>
          </a:prstGeom>
          <a:noFill/>
          <a:ln w="76200">
            <a:solidFill>
              <a:srgbClr val="FF0000"/>
            </a:solidFill>
            <a:round/>
            <a:headEnd/>
            <a:tailEnd type="triangle" w="med" len="med"/>
          </a:ln>
          <a:effectLst/>
        </p:spPr>
        <p:txBody>
          <a:bodyPr bIns="0"/>
          <a:lstStyle/>
          <a:p>
            <a:endParaRPr lang="en-US"/>
          </a:p>
        </p:txBody>
      </p:sp>
      <p:sp>
        <p:nvSpPr>
          <p:cNvPr id="55307" name="Line 11"/>
          <p:cNvSpPr>
            <a:spLocks noChangeShapeType="1"/>
          </p:cNvSpPr>
          <p:nvPr/>
        </p:nvSpPr>
        <p:spPr bwMode="auto">
          <a:xfrm>
            <a:off x="4495800" y="4267200"/>
            <a:ext cx="1828800" cy="0"/>
          </a:xfrm>
          <a:prstGeom prst="line">
            <a:avLst/>
          </a:prstGeom>
          <a:noFill/>
          <a:ln w="76200">
            <a:solidFill>
              <a:srgbClr val="FF0000"/>
            </a:solidFill>
            <a:round/>
            <a:headEnd/>
            <a:tailEnd type="triangle" w="med" len="med"/>
          </a:ln>
          <a:effectLst/>
        </p:spPr>
        <p:txBody>
          <a:bodyPr bIns="0"/>
          <a:lstStyle/>
          <a:p>
            <a:endParaRPr lang="en-US"/>
          </a:p>
        </p:txBody>
      </p:sp>
      <p:sp>
        <p:nvSpPr>
          <p:cNvPr id="55308" name="Text Box 12"/>
          <p:cNvSpPr txBox="1">
            <a:spLocks noChangeArrowheads="1"/>
          </p:cNvSpPr>
          <p:nvPr/>
        </p:nvSpPr>
        <p:spPr bwMode="auto">
          <a:xfrm>
            <a:off x="3429000" y="4987925"/>
            <a:ext cx="4724400" cy="1668463"/>
          </a:xfrm>
          <a:prstGeom prst="rect">
            <a:avLst/>
          </a:prstGeom>
          <a:noFill/>
          <a:ln w="9525">
            <a:noFill/>
            <a:miter lim="800000"/>
            <a:headEnd/>
            <a:tailEnd/>
          </a:ln>
          <a:effectLst/>
        </p:spPr>
        <p:txBody>
          <a:bodyPr bIns="0">
            <a:spAutoFit/>
          </a:bodyPr>
          <a:lstStyle/>
          <a:p>
            <a:pPr marL="290513" indent="-290513">
              <a:spcBef>
                <a:spcPct val="50000"/>
              </a:spcBef>
              <a:buFontTx/>
              <a:buChar char="•"/>
            </a:pPr>
            <a:r>
              <a:rPr lang="en-US" sz="2800" b="1">
                <a:solidFill>
                  <a:srgbClr val="000000"/>
                </a:solidFill>
                <a:latin typeface="Times New Roman" charset="0"/>
              </a:rPr>
              <a:t>Management of cases</a:t>
            </a:r>
          </a:p>
          <a:p>
            <a:pPr marL="290513" indent="-290513">
              <a:lnSpc>
                <a:spcPct val="60000"/>
              </a:lnSpc>
              <a:spcBef>
                <a:spcPct val="50000"/>
              </a:spcBef>
              <a:buFontTx/>
              <a:buChar char="•"/>
            </a:pPr>
            <a:r>
              <a:rPr lang="en-US" sz="2800" b="1">
                <a:solidFill>
                  <a:srgbClr val="000000"/>
                </a:solidFill>
                <a:latin typeface="Times New Roman" charset="0"/>
              </a:rPr>
              <a:t>Nursing Intervention  Individual &amp; Family </a:t>
            </a:r>
          </a:p>
          <a:p>
            <a:pPr marL="290513" indent="-290513">
              <a:lnSpc>
                <a:spcPct val="60000"/>
              </a:lnSpc>
              <a:spcBef>
                <a:spcPct val="50000"/>
              </a:spcBef>
              <a:buFontTx/>
              <a:buChar char="•"/>
            </a:pPr>
            <a:r>
              <a:rPr lang="en-US" sz="2800" b="1">
                <a:solidFill>
                  <a:srgbClr val="000000"/>
                </a:solidFill>
                <a:latin typeface="Times New Roman" charset="0"/>
              </a:rPr>
              <a:t>Collaboration</a:t>
            </a:r>
          </a:p>
        </p:txBody>
      </p:sp>
      <p:cxnSp>
        <p:nvCxnSpPr>
          <p:cNvPr id="55309" name="AutoShape 13"/>
          <p:cNvCxnSpPr>
            <a:cxnSpLocks noChangeShapeType="1"/>
          </p:cNvCxnSpPr>
          <p:nvPr/>
        </p:nvCxnSpPr>
        <p:spPr bwMode="auto">
          <a:xfrm rot="16200000" flipH="1">
            <a:off x="2550318" y="5222082"/>
            <a:ext cx="576263" cy="647700"/>
          </a:xfrm>
          <a:prstGeom prst="bentConnector2">
            <a:avLst/>
          </a:prstGeom>
          <a:noFill/>
          <a:ln w="76200">
            <a:solidFill>
              <a:srgbClr val="000000"/>
            </a:solidFill>
            <a:miter lim="800000"/>
            <a:headEnd/>
            <a:tailEnd type="triangle" w="med" len="med"/>
          </a:ln>
          <a:effectLst/>
        </p:spPr>
      </p:cxnSp>
      <p:pic>
        <p:nvPicPr>
          <p:cNvPr id="55310" name="Picture 14" descr="NA10"/>
          <p:cNvPicPr>
            <a:picLocks noChangeAspect="1" noChangeArrowheads="1"/>
          </p:cNvPicPr>
          <p:nvPr/>
        </p:nvPicPr>
        <p:blipFill>
          <a:blip r:embed="rId2"/>
          <a:srcRect/>
          <a:stretch>
            <a:fillRect/>
          </a:stretch>
        </p:blipFill>
        <p:spPr bwMode="auto">
          <a:xfrm>
            <a:off x="457200" y="533400"/>
            <a:ext cx="1219200" cy="1600200"/>
          </a:xfrm>
          <a:prstGeom prst="rect">
            <a:avLst/>
          </a:prstGeom>
          <a:noFill/>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algn="ctr"/>
            <a:r>
              <a:rPr lang="en-US" b="1"/>
              <a:t>Educator </a:t>
            </a:r>
          </a:p>
        </p:txBody>
      </p:sp>
      <p:sp>
        <p:nvSpPr>
          <p:cNvPr id="57347" name="AutoShape 3"/>
          <p:cNvSpPr>
            <a:spLocks noChangeArrowheads="1"/>
          </p:cNvSpPr>
          <p:nvPr/>
        </p:nvSpPr>
        <p:spPr bwMode="auto">
          <a:xfrm>
            <a:off x="533400" y="2286000"/>
            <a:ext cx="1981200" cy="1143000"/>
          </a:xfrm>
          <a:prstGeom prst="roundRect">
            <a:avLst>
              <a:gd name="adj" fmla="val 16667"/>
            </a:avLst>
          </a:prstGeom>
          <a:solidFill>
            <a:srgbClr val="FF9900"/>
          </a:solidFill>
          <a:ln w="9525">
            <a:solidFill>
              <a:srgbClr val="000000"/>
            </a:solidFill>
            <a:round/>
            <a:headEnd/>
            <a:tailEnd/>
          </a:ln>
          <a:effectLst/>
        </p:spPr>
        <p:txBody>
          <a:bodyPr wrap="none" bIns="0" anchor="ctr"/>
          <a:lstStyle/>
          <a:p>
            <a:r>
              <a:rPr lang="en-US" sz="2800" b="1">
                <a:solidFill>
                  <a:srgbClr val="000000"/>
                </a:solidFill>
                <a:latin typeface="Times New Roman" charset="0"/>
              </a:rPr>
              <a:t>Health </a:t>
            </a:r>
          </a:p>
          <a:p>
            <a:r>
              <a:rPr lang="en-US" sz="2800" b="1">
                <a:solidFill>
                  <a:srgbClr val="000000"/>
                </a:solidFill>
                <a:latin typeface="Times New Roman" charset="0"/>
              </a:rPr>
              <a:t>Education </a:t>
            </a:r>
          </a:p>
        </p:txBody>
      </p:sp>
      <p:sp>
        <p:nvSpPr>
          <p:cNvPr id="57348" name="Text Box 4"/>
          <p:cNvSpPr txBox="1">
            <a:spLocks noChangeArrowheads="1"/>
          </p:cNvSpPr>
          <p:nvPr/>
        </p:nvSpPr>
        <p:spPr bwMode="auto">
          <a:xfrm>
            <a:off x="3810000" y="1905000"/>
            <a:ext cx="4953000" cy="1754188"/>
          </a:xfrm>
          <a:prstGeom prst="rect">
            <a:avLst/>
          </a:prstGeom>
          <a:noFill/>
          <a:ln w="9525">
            <a:noFill/>
            <a:miter lim="800000"/>
            <a:headEnd/>
            <a:tailEnd/>
          </a:ln>
          <a:effectLst/>
        </p:spPr>
        <p:txBody>
          <a:bodyPr bIns="0">
            <a:spAutoFit/>
          </a:bodyPr>
          <a:lstStyle/>
          <a:p>
            <a:pPr marL="352425" indent="-352425">
              <a:buFontTx/>
              <a:buChar char="•"/>
            </a:pPr>
            <a:r>
              <a:rPr lang="en-US" sz="2800" b="1">
                <a:latin typeface="Times New Roman" charset="0"/>
              </a:rPr>
              <a:t>Develop solving problem abilities </a:t>
            </a:r>
          </a:p>
          <a:p>
            <a:pPr marL="352425" indent="-352425">
              <a:buFontTx/>
              <a:buChar char="•"/>
            </a:pPr>
            <a:r>
              <a:rPr lang="en-US" sz="2800" b="1">
                <a:latin typeface="Times New Roman" charset="0"/>
              </a:rPr>
              <a:t>Conduct  5 tasks of the family  health.</a:t>
            </a:r>
          </a:p>
        </p:txBody>
      </p:sp>
      <p:cxnSp>
        <p:nvCxnSpPr>
          <p:cNvPr id="57349" name="AutoShape 5"/>
          <p:cNvCxnSpPr>
            <a:cxnSpLocks noChangeShapeType="1"/>
            <a:stCxn id="57348" idx="1"/>
          </p:cNvCxnSpPr>
          <p:nvPr/>
        </p:nvCxnSpPr>
        <p:spPr bwMode="auto">
          <a:xfrm rot="10800000" flipV="1">
            <a:off x="3429000" y="2782888"/>
            <a:ext cx="381000" cy="950912"/>
          </a:xfrm>
          <a:prstGeom prst="bentConnector2">
            <a:avLst/>
          </a:prstGeom>
          <a:noFill/>
          <a:ln w="76200">
            <a:solidFill>
              <a:srgbClr val="000000"/>
            </a:solidFill>
            <a:miter lim="800000"/>
            <a:headEnd/>
            <a:tailEnd type="triangle" w="med" len="med"/>
          </a:ln>
          <a:effectLst/>
        </p:spPr>
      </p:cxnSp>
      <p:sp>
        <p:nvSpPr>
          <p:cNvPr id="57350" name="Text Box 6"/>
          <p:cNvSpPr txBox="1">
            <a:spLocks noChangeArrowheads="1"/>
          </p:cNvSpPr>
          <p:nvPr/>
        </p:nvSpPr>
        <p:spPr bwMode="auto">
          <a:xfrm>
            <a:off x="990600" y="4191000"/>
            <a:ext cx="6096000" cy="2016125"/>
          </a:xfrm>
          <a:prstGeom prst="rect">
            <a:avLst/>
          </a:prstGeom>
          <a:noFill/>
          <a:ln w="9525">
            <a:noFill/>
            <a:miter lim="800000"/>
            <a:headEnd/>
            <a:tailEnd/>
          </a:ln>
          <a:effectLst/>
        </p:spPr>
        <p:txBody>
          <a:bodyPr bIns="0">
            <a:spAutoFit/>
          </a:bodyPr>
          <a:lstStyle/>
          <a:p>
            <a:pPr marL="517525" indent="-517525">
              <a:lnSpc>
                <a:spcPct val="80000"/>
              </a:lnSpc>
              <a:spcBef>
                <a:spcPct val="50000"/>
              </a:spcBef>
              <a:buFontTx/>
              <a:buChar char="•"/>
            </a:pPr>
            <a:r>
              <a:rPr lang="en-US" sz="2800" b="1">
                <a:solidFill>
                  <a:srgbClr val="000000"/>
                </a:solidFill>
                <a:latin typeface="Times New Roman" charset="0"/>
              </a:rPr>
              <a:t>Recognize the problem</a:t>
            </a:r>
          </a:p>
          <a:p>
            <a:pPr marL="517525" indent="-517525">
              <a:lnSpc>
                <a:spcPct val="40000"/>
              </a:lnSpc>
              <a:spcBef>
                <a:spcPct val="50000"/>
              </a:spcBef>
              <a:buFontTx/>
              <a:buChar char="•"/>
            </a:pPr>
            <a:r>
              <a:rPr lang="en-US" sz="2800" b="1">
                <a:solidFill>
                  <a:srgbClr val="000000"/>
                </a:solidFill>
                <a:latin typeface="Times New Roman" charset="0"/>
              </a:rPr>
              <a:t>Make decision </a:t>
            </a:r>
          </a:p>
          <a:p>
            <a:pPr marL="517525" indent="-517525">
              <a:lnSpc>
                <a:spcPct val="40000"/>
              </a:lnSpc>
              <a:spcBef>
                <a:spcPct val="50000"/>
              </a:spcBef>
              <a:buFontTx/>
              <a:buChar char="•"/>
            </a:pPr>
            <a:r>
              <a:rPr lang="en-US" sz="2800" b="1">
                <a:solidFill>
                  <a:srgbClr val="000000"/>
                </a:solidFill>
                <a:latin typeface="Times New Roman" charset="0"/>
              </a:rPr>
              <a:t>Care the family member</a:t>
            </a:r>
          </a:p>
          <a:p>
            <a:pPr marL="517525" indent="-517525">
              <a:lnSpc>
                <a:spcPct val="50000"/>
              </a:lnSpc>
              <a:spcBef>
                <a:spcPct val="50000"/>
              </a:spcBef>
              <a:buFontTx/>
              <a:buChar char="•"/>
            </a:pPr>
            <a:r>
              <a:rPr lang="en-US" sz="2800" b="1">
                <a:solidFill>
                  <a:srgbClr val="000000"/>
                </a:solidFill>
                <a:latin typeface="Times New Roman" charset="0"/>
              </a:rPr>
              <a:t>Environment modification</a:t>
            </a:r>
          </a:p>
          <a:p>
            <a:pPr marL="517525" indent="-517525">
              <a:lnSpc>
                <a:spcPct val="50000"/>
              </a:lnSpc>
              <a:spcBef>
                <a:spcPct val="50000"/>
              </a:spcBef>
              <a:buFontTx/>
              <a:buChar char="•"/>
            </a:pPr>
            <a:r>
              <a:rPr lang="en-US" sz="2800" b="1">
                <a:solidFill>
                  <a:srgbClr val="000000"/>
                </a:solidFill>
                <a:latin typeface="Times New Roman" charset="0"/>
              </a:rPr>
              <a:t>Using health care institutions.</a:t>
            </a:r>
            <a:endParaRPr lang="en-US" sz="2800">
              <a:solidFill>
                <a:srgbClr val="000000"/>
              </a:solidFill>
              <a:latin typeface="Times New Roman" charset="0"/>
            </a:endParaRPr>
          </a:p>
        </p:txBody>
      </p:sp>
      <p:sp>
        <p:nvSpPr>
          <p:cNvPr id="57351" name="Line 7"/>
          <p:cNvSpPr>
            <a:spLocks noChangeShapeType="1"/>
          </p:cNvSpPr>
          <p:nvPr/>
        </p:nvSpPr>
        <p:spPr bwMode="auto">
          <a:xfrm>
            <a:off x="2514600" y="2819400"/>
            <a:ext cx="1295400" cy="0"/>
          </a:xfrm>
          <a:prstGeom prst="line">
            <a:avLst/>
          </a:prstGeom>
          <a:noFill/>
          <a:ln w="76200">
            <a:solidFill>
              <a:srgbClr val="000000"/>
            </a:solidFill>
            <a:round/>
            <a:headEnd/>
            <a:tailEnd type="triangle" w="med" len="med"/>
          </a:ln>
          <a:effectLst/>
        </p:spPr>
        <p:txBody>
          <a:bodyPr bIns="0"/>
          <a:lstStyle/>
          <a:p>
            <a:endParaRPr lang="en-US"/>
          </a:p>
        </p:txBody>
      </p:sp>
      <p:pic>
        <p:nvPicPr>
          <p:cNvPr id="57352" name="Picture 8" descr="BS02064_"/>
          <p:cNvPicPr>
            <a:picLocks noChangeAspect="1" noChangeArrowheads="1"/>
          </p:cNvPicPr>
          <p:nvPr/>
        </p:nvPicPr>
        <p:blipFill>
          <a:blip r:embed="rId2"/>
          <a:srcRect/>
          <a:stretch>
            <a:fillRect/>
          </a:stretch>
        </p:blipFill>
        <p:spPr bwMode="auto">
          <a:xfrm>
            <a:off x="914400" y="457200"/>
            <a:ext cx="1720850" cy="1712913"/>
          </a:xfrm>
          <a:prstGeom prst="rect">
            <a:avLst/>
          </a:prstGeom>
          <a:noFill/>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Oval 2"/>
          <p:cNvSpPr>
            <a:spLocks noChangeArrowheads="1"/>
          </p:cNvSpPr>
          <p:nvPr/>
        </p:nvSpPr>
        <p:spPr bwMode="auto">
          <a:xfrm>
            <a:off x="685800" y="4191000"/>
            <a:ext cx="3810000" cy="1905000"/>
          </a:xfrm>
          <a:prstGeom prst="ellipse">
            <a:avLst/>
          </a:prstGeom>
          <a:solidFill>
            <a:srgbClr val="FF9900"/>
          </a:solidFill>
          <a:ln w="9525">
            <a:solidFill>
              <a:srgbClr val="000000"/>
            </a:solidFill>
            <a:round/>
            <a:headEnd/>
            <a:tailEnd/>
          </a:ln>
          <a:effectLst/>
        </p:spPr>
        <p:txBody>
          <a:bodyPr wrap="none" bIns="0" anchor="ctr"/>
          <a:lstStyle/>
          <a:p>
            <a:endParaRPr lang="en-US"/>
          </a:p>
        </p:txBody>
      </p:sp>
      <p:sp>
        <p:nvSpPr>
          <p:cNvPr id="59395" name="Oval 3"/>
          <p:cNvSpPr>
            <a:spLocks noChangeArrowheads="1"/>
          </p:cNvSpPr>
          <p:nvPr/>
        </p:nvSpPr>
        <p:spPr bwMode="auto">
          <a:xfrm>
            <a:off x="3429000" y="2667000"/>
            <a:ext cx="3505200" cy="1828800"/>
          </a:xfrm>
          <a:prstGeom prst="ellipse">
            <a:avLst/>
          </a:prstGeom>
          <a:solidFill>
            <a:srgbClr val="FF9900"/>
          </a:solidFill>
          <a:ln w="9525">
            <a:solidFill>
              <a:srgbClr val="000000"/>
            </a:solidFill>
            <a:round/>
            <a:headEnd/>
            <a:tailEnd/>
          </a:ln>
          <a:effectLst/>
        </p:spPr>
        <p:txBody>
          <a:bodyPr wrap="none" bIns="0" anchor="ctr"/>
          <a:lstStyle/>
          <a:p>
            <a:endParaRPr lang="en-US"/>
          </a:p>
        </p:txBody>
      </p:sp>
      <p:sp>
        <p:nvSpPr>
          <p:cNvPr id="59396" name="Rectangle 4"/>
          <p:cNvSpPr>
            <a:spLocks noChangeArrowheads="1"/>
          </p:cNvSpPr>
          <p:nvPr/>
        </p:nvSpPr>
        <p:spPr bwMode="auto">
          <a:xfrm>
            <a:off x="685800" y="1828800"/>
            <a:ext cx="2590800" cy="914400"/>
          </a:xfrm>
          <a:prstGeom prst="rect">
            <a:avLst/>
          </a:prstGeom>
          <a:solidFill>
            <a:srgbClr val="FF9900"/>
          </a:solidFill>
          <a:ln w="9525">
            <a:solidFill>
              <a:srgbClr val="000000"/>
            </a:solidFill>
            <a:miter lim="800000"/>
            <a:headEnd/>
            <a:tailEnd/>
          </a:ln>
          <a:effectLst/>
        </p:spPr>
        <p:txBody>
          <a:bodyPr wrap="none" bIns="0" anchor="ctr"/>
          <a:lstStyle/>
          <a:p>
            <a:endParaRPr lang="en-US"/>
          </a:p>
        </p:txBody>
      </p:sp>
      <p:sp>
        <p:nvSpPr>
          <p:cNvPr id="59397" name="Rectangle 5"/>
          <p:cNvSpPr>
            <a:spLocks noGrp="1" noChangeArrowheads="1"/>
          </p:cNvSpPr>
          <p:nvPr>
            <p:ph type="title"/>
          </p:nvPr>
        </p:nvSpPr>
        <p:spPr>
          <a:xfrm>
            <a:off x="685800" y="381000"/>
            <a:ext cx="7772400" cy="1066800"/>
          </a:xfrm>
        </p:spPr>
        <p:txBody>
          <a:bodyPr/>
          <a:lstStyle/>
          <a:p>
            <a:pPr algn="ctr"/>
            <a:r>
              <a:rPr lang="en-US"/>
              <a:t>Coordinator</a:t>
            </a:r>
          </a:p>
        </p:txBody>
      </p:sp>
      <p:sp>
        <p:nvSpPr>
          <p:cNvPr id="59398" name="Rectangle 6"/>
          <p:cNvSpPr>
            <a:spLocks noGrp="1" noChangeArrowheads="1"/>
          </p:cNvSpPr>
          <p:nvPr>
            <p:ph type="body" idx="1"/>
          </p:nvPr>
        </p:nvSpPr>
        <p:spPr>
          <a:xfrm>
            <a:off x="685800" y="1752600"/>
            <a:ext cx="7772400" cy="4343400"/>
          </a:xfrm>
        </p:spPr>
        <p:txBody>
          <a:bodyPr/>
          <a:lstStyle/>
          <a:p>
            <a:pPr>
              <a:buFont typeface="Wingdings" pitchFamily="2" charset="2"/>
              <a:buNone/>
            </a:pPr>
            <a:r>
              <a:rPr lang="en-US" sz="2800" b="1"/>
              <a:t>Activities </a:t>
            </a:r>
          </a:p>
          <a:p>
            <a:pPr>
              <a:buFont typeface="Wingdings" pitchFamily="2" charset="2"/>
              <a:buNone/>
            </a:pPr>
            <a:r>
              <a:rPr lang="en-US" sz="2800" b="1"/>
              <a:t>Coordination</a:t>
            </a:r>
            <a:r>
              <a:rPr lang="en-US" sz="2800"/>
              <a:t>:</a:t>
            </a:r>
          </a:p>
          <a:p>
            <a:pPr>
              <a:buFont typeface="Wingdings" pitchFamily="2" charset="2"/>
              <a:buNone/>
            </a:pPr>
            <a:endParaRPr lang="en-US" sz="2800"/>
          </a:p>
          <a:p>
            <a:pPr marL="911225" lvl="1" indent="-454025">
              <a:buFont typeface="Wingdings" pitchFamily="2" charset="2"/>
              <a:buNone/>
            </a:pPr>
            <a:r>
              <a:rPr lang="en-US" b="1" i="1">
                <a:solidFill>
                  <a:srgbClr val="FFFFCC"/>
                </a:solidFill>
              </a:rPr>
              <a:t>                           </a:t>
            </a:r>
            <a:r>
              <a:rPr lang="en-US" b="1" i="1"/>
              <a:t>CASE FINDINGS</a:t>
            </a:r>
            <a:r>
              <a:rPr lang="en-US" b="1" i="1">
                <a:solidFill>
                  <a:srgbClr val="FFFFCC"/>
                </a:solidFill>
              </a:rPr>
              <a:t>	</a:t>
            </a:r>
          </a:p>
          <a:p>
            <a:pPr marL="911225" lvl="1" indent="-454025">
              <a:buFont typeface="Wingdings" pitchFamily="2" charset="2"/>
              <a:buNone/>
            </a:pPr>
            <a:r>
              <a:rPr lang="en-US" b="1"/>
              <a:t>	</a:t>
            </a:r>
            <a:endParaRPr lang="en-US" b="1" i="1"/>
          </a:p>
          <a:p>
            <a:pPr marL="911225" lvl="1" indent="-454025">
              <a:buFont typeface="Wingdings" pitchFamily="2" charset="2"/>
              <a:buNone/>
            </a:pPr>
            <a:endParaRPr lang="en-US" b="1"/>
          </a:p>
          <a:p>
            <a:pPr marL="911225" lvl="1" indent="-454025">
              <a:buFont typeface="Wingdings" pitchFamily="2" charset="2"/>
              <a:buNone/>
            </a:pPr>
            <a:r>
              <a:rPr lang="en-US" b="1"/>
              <a:t>Referral System </a:t>
            </a:r>
          </a:p>
        </p:txBody>
      </p:sp>
      <p:sp>
        <p:nvSpPr>
          <p:cNvPr id="59399" name="Line 7"/>
          <p:cNvSpPr>
            <a:spLocks noChangeShapeType="1"/>
          </p:cNvSpPr>
          <p:nvPr/>
        </p:nvSpPr>
        <p:spPr bwMode="auto">
          <a:xfrm>
            <a:off x="1981200" y="2819400"/>
            <a:ext cx="0" cy="1219200"/>
          </a:xfrm>
          <a:prstGeom prst="line">
            <a:avLst/>
          </a:prstGeom>
          <a:noFill/>
          <a:ln w="76200" cmpd="tri">
            <a:solidFill>
              <a:srgbClr val="000000"/>
            </a:solidFill>
            <a:round/>
            <a:headEnd/>
            <a:tailEnd type="triangle" w="med" len="med"/>
          </a:ln>
          <a:effectLst/>
        </p:spPr>
        <p:txBody>
          <a:bodyPr bIns="0"/>
          <a:lstStyle/>
          <a:p>
            <a:endParaRPr lang="en-US"/>
          </a:p>
        </p:txBody>
      </p:sp>
      <p:sp>
        <p:nvSpPr>
          <p:cNvPr id="59400" name="Line 8"/>
          <p:cNvSpPr>
            <a:spLocks noChangeShapeType="1"/>
          </p:cNvSpPr>
          <p:nvPr/>
        </p:nvSpPr>
        <p:spPr bwMode="auto">
          <a:xfrm>
            <a:off x="3276600" y="2209800"/>
            <a:ext cx="1752600" cy="0"/>
          </a:xfrm>
          <a:prstGeom prst="line">
            <a:avLst/>
          </a:prstGeom>
          <a:noFill/>
          <a:ln w="76200" cmpd="tri">
            <a:solidFill>
              <a:srgbClr val="000000"/>
            </a:solidFill>
            <a:round/>
            <a:headEnd/>
            <a:tailEnd/>
          </a:ln>
          <a:effectLst/>
        </p:spPr>
        <p:txBody>
          <a:bodyPr bIns="0"/>
          <a:lstStyle/>
          <a:p>
            <a:endParaRPr lang="en-US"/>
          </a:p>
        </p:txBody>
      </p:sp>
      <p:sp>
        <p:nvSpPr>
          <p:cNvPr id="59401" name="Line 9"/>
          <p:cNvSpPr>
            <a:spLocks noChangeShapeType="1"/>
          </p:cNvSpPr>
          <p:nvPr/>
        </p:nvSpPr>
        <p:spPr bwMode="auto">
          <a:xfrm>
            <a:off x="5029200" y="2209800"/>
            <a:ext cx="0" cy="381000"/>
          </a:xfrm>
          <a:prstGeom prst="line">
            <a:avLst/>
          </a:prstGeom>
          <a:noFill/>
          <a:ln w="76200" cmpd="tri">
            <a:solidFill>
              <a:srgbClr val="000000"/>
            </a:solidFill>
            <a:round/>
            <a:headEnd/>
            <a:tailEnd type="triangle" w="med" len="med"/>
          </a:ln>
          <a:effectLst/>
        </p:spPr>
        <p:txBody>
          <a:bodyPr bIns="0"/>
          <a:lstStyle/>
          <a:p>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bg>
      <p:bgPr shadeToTitle="1">
        <a:gradFill rotWithShape="0">
          <a:gsLst>
            <a:gs pos="0">
              <a:srgbClr val="33CC33"/>
            </a:gs>
            <a:gs pos="100000">
              <a:srgbClr val="CCFFCC"/>
            </a:gs>
          </a:gsLst>
          <a:path path="shape">
            <a:fillToRect l="50000" t="50000" r="50000" b="50000"/>
          </a:path>
        </a:gra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85800" y="2514600"/>
            <a:ext cx="7772400" cy="1143000"/>
          </a:xfrm>
        </p:spPr>
        <p:txBody>
          <a:bodyPr>
            <a:normAutofit fontScale="90000"/>
          </a:bodyPr>
          <a:lstStyle/>
          <a:p>
            <a:r>
              <a:rPr lang="en-US" b="1"/>
              <a:t>PROSES KEPERAWATAN KESEHATAN JIWA</a:t>
            </a:r>
          </a:p>
        </p:txBody>
      </p:sp>
    </p:spTree>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AutoShape 2"/>
          <p:cNvSpPr>
            <a:spLocks noChangeArrowheads="1"/>
          </p:cNvSpPr>
          <p:nvPr/>
        </p:nvSpPr>
        <p:spPr bwMode="auto">
          <a:xfrm>
            <a:off x="381000" y="685800"/>
            <a:ext cx="3048000" cy="914400"/>
          </a:xfrm>
          <a:prstGeom prst="roundRect">
            <a:avLst>
              <a:gd name="adj" fmla="val 16667"/>
            </a:avLst>
          </a:prstGeom>
          <a:solidFill>
            <a:srgbClr val="FF9900"/>
          </a:solidFill>
          <a:ln w="9525">
            <a:solidFill>
              <a:srgbClr val="000000"/>
            </a:solidFill>
            <a:round/>
            <a:headEnd/>
            <a:tailEnd/>
          </a:ln>
          <a:effectLst/>
        </p:spPr>
        <p:txBody>
          <a:bodyPr wrap="none" bIns="0" anchor="ctr"/>
          <a:lstStyle/>
          <a:p>
            <a:pPr algn="ctr"/>
            <a:r>
              <a:rPr lang="en-US" sz="2800" b="1">
                <a:solidFill>
                  <a:srgbClr val="000000"/>
                </a:solidFill>
                <a:latin typeface="Times New Roman" charset="0"/>
              </a:rPr>
              <a:t>Tsunami &amp; Disaster</a:t>
            </a:r>
          </a:p>
        </p:txBody>
      </p:sp>
      <p:sp>
        <p:nvSpPr>
          <p:cNvPr id="64515" name="Line 3"/>
          <p:cNvSpPr>
            <a:spLocks noChangeShapeType="1"/>
          </p:cNvSpPr>
          <p:nvPr/>
        </p:nvSpPr>
        <p:spPr bwMode="auto">
          <a:xfrm>
            <a:off x="3505200" y="1143000"/>
            <a:ext cx="1447800" cy="0"/>
          </a:xfrm>
          <a:prstGeom prst="line">
            <a:avLst/>
          </a:prstGeom>
          <a:noFill/>
          <a:ln w="57150">
            <a:solidFill>
              <a:srgbClr val="000000"/>
            </a:solidFill>
            <a:round/>
            <a:headEnd/>
            <a:tailEnd type="triangle" w="med" len="med"/>
          </a:ln>
          <a:effectLst/>
        </p:spPr>
        <p:txBody>
          <a:bodyPr bIns="0"/>
          <a:lstStyle/>
          <a:p>
            <a:endParaRPr lang="en-US"/>
          </a:p>
        </p:txBody>
      </p:sp>
      <p:sp>
        <p:nvSpPr>
          <p:cNvPr id="64516" name="AutoShape 4"/>
          <p:cNvSpPr>
            <a:spLocks noChangeArrowheads="1"/>
          </p:cNvSpPr>
          <p:nvPr/>
        </p:nvSpPr>
        <p:spPr bwMode="auto">
          <a:xfrm>
            <a:off x="5181600" y="457200"/>
            <a:ext cx="2514600" cy="1524000"/>
          </a:xfrm>
          <a:prstGeom prst="roundRect">
            <a:avLst>
              <a:gd name="adj" fmla="val 16667"/>
            </a:avLst>
          </a:prstGeom>
          <a:solidFill>
            <a:srgbClr val="FF66CC"/>
          </a:solidFill>
          <a:ln w="9525">
            <a:solidFill>
              <a:srgbClr val="000000"/>
            </a:solidFill>
            <a:round/>
            <a:headEnd/>
            <a:tailEnd/>
          </a:ln>
          <a:effectLst/>
        </p:spPr>
        <p:txBody>
          <a:bodyPr wrap="none" bIns="0" anchor="ctr"/>
          <a:lstStyle/>
          <a:p>
            <a:pPr algn="ctr"/>
            <a:r>
              <a:rPr lang="en-US" sz="2800" b="1">
                <a:solidFill>
                  <a:srgbClr val="000000"/>
                </a:solidFill>
                <a:latin typeface="Times New Roman" charset="0"/>
              </a:rPr>
              <a:t>Community </a:t>
            </a:r>
          </a:p>
          <a:p>
            <a:pPr algn="ctr"/>
            <a:r>
              <a:rPr lang="en-US" sz="2800" b="1">
                <a:solidFill>
                  <a:srgbClr val="000000"/>
                </a:solidFill>
                <a:latin typeface="Times New Roman" charset="0"/>
              </a:rPr>
              <a:t>characteristics </a:t>
            </a:r>
          </a:p>
          <a:p>
            <a:pPr algn="ctr"/>
            <a:r>
              <a:rPr lang="en-US" sz="2800" b="1">
                <a:solidFill>
                  <a:srgbClr val="000000"/>
                </a:solidFill>
                <a:latin typeface="Times New Roman" charset="0"/>
              </a:rPr>
              <a:t>change</a:t>
            </a:r>
          </a:p>
        </p:txBody>
      </p:sp>
      <p:sp>
        <p:nvSpPr>
          <p:cNvPr id="64517" name="Oval 5"/>
          <p:cNvSpPr>
            <a:spLocks noChangeArrowheads="1"/>
          </p:cNvSpPr>
          <p:nvPr/>
        </p:nvSpPr>
        <p:spPr bwMode="auto">
          <a:xfrm>
            <a:off x="533400" y="3886200"/>
            <a:ext cx="2819400" cy="1219200"/>
          </a:xfrm>
          <a:prstGeom prst="ellipse">
            <a:avLst/>
          </a:prstGeom>
          <a:solidFill>
            <a:srgbClr val="FFCCFF"/>
          </a:solidFill>
          <a:ln w="9525">
            <a:solidFill>
              <a:srgbClr val="000000"/>
            </a:solidFill>
            <a:round/>
            <a:headEnd/>
            <a:tailEnd/>
          </a:ln>
          <a:effectLst/>
        </p:spPr>
        <p:txBody>
          <a:bodyPr wrap="none" bIns="0" anchor="ctr"/>
          <a:lstStyle/>
          <a:p>
            <a:pPr algn="ctr"/>
            <a:r>
              <a:rPr lang="en-US" sz="2800" b="1">
                <a:solidFill>
                  <a:srgbClr val="000000"/>
                </a:solidFill>
                <a:latin typeface="Times New Roman" charset="0"/>
              </a:rPr>
              <a:t>Healthy/adaptive</a:t>
            </a:r>
          </a:p>
        </p:txBody>
      </p:sp>
      <p:sp>
        <p:nvSpPr>
          <p:cNvPr id="64518" name="Oval 6"/>
          <p:cNvSpPr>
            <a:spLocks noChangeArrowheads="1"/>
          </p:cNvSpPr>
          <p:nvPr/>
        </p:nvSpPr>
        <p:spPr bwMode="auto">
          <a:xfrm>
            <a:off x="5791200" y="3886200"/>
            <a:ext cx="2819400" cy="1219200"/>
          </a:xfrm>
          <a:prstGeom prst="ellipse">
            <a:avLst/>
          </a:prstGeom>
          <a:solidFill>
            <a:srgbClr val="FFCCFF"/>
          </a:solidFill>
          <a:ln w="9525">
            <a:solidFill>
              <a:srgbClr val="000000"/>
            </a:solidFill>
            <a:round/>
            <a:headEnd/>
            <a:tailEnd/>
          </a:ln>
          <a:effectLst/>
        </p:spPr>
        <p:txBody>
          <a:bodyPr wrap="none" bIns="0" anchor="ctr"/>
          <a:lstStyle/>
          <a:p>
            <a:pPr algn="ctr"/>
            <a:r>
              <a:rPr lang="en-US" sz="2800" b="1">
                <a:solidFill>
                  <a:srgbClr val="000000"/>
                </a:solidFill>
                <a:latin typeface="Times New Roman" charset="0"/>
              </a:rPr>
              <a:t>Mental Disorders</a:t>
            </a:r>
          </a:p>
        </p:txBody>
      </p:sp>
      <p:sp>
        <p:nvSpPr>
          <p:cNvPr id="64519" name="Oval 7"/>
          <p:cNvSpPr>
            <a:spLocks noChangeArrowheads="1"/>
          </p:cNvSpPr>
          <p:nvPr/>
        </p:nvSpPr>
        <p:spPr bwMode="auto">
          <a:xfrm>
            <a:off x="3124200" y="3886200"/>
            <a:ext cx="2819400" cy="1219200"/>
          </a:xfrm>
          <a:prstGeom prst="ellipse">
            <a:avLst/>
          </a:prstGeom>
          <a:solidFill>
            <a:srgbClr val="FFCCFF"/>
          </a:solidFill>
          <a:ln w="9525">
            <a:solidFill>
              <a:srgbClr val="000000"/>
            </a:solidFill>
            <a:round/>
            <a:headEnd/>
            <a:tailEnd/>
          </a:ln>
          <a:effectLst/>
        </p:spPr>
        <p:txBody>
          <a:bodyPr wrap="none" bIns="0" anchor="ctr"/>
          <a:lstStyle/>
          <a:p>
            <a:pPr algn="ctr">
              <a:lnSpc>
                <a:spcPct val="80000"/>
              </a:lnSpc>
            </a:pPr>
            <a:endParaRPr lang="en-US" sz="2800" b="1">
              <a:solidFill>
                <a:srgbClr val="000000"/>
              </a:solidFill>
              <a:latin typeface="Times New Roman" charset="0"/>
            </a:endParaRPr>
          </a:p>
          <a:p>
            <a:pPr algn="ctr">
              <a:lnSpc>
                <a:spcPct val="80000"/>
              </a:lnSpc>
            </a:pPr>
            <a:r>
              <a:rPr lang="en-US" sz="2800" b="1">
                <a:solidFill>
                  <a:srgbClr val="000000"/>
                </a:solidFill>
                <a:latin typeface="Times New Roman" charset="0"/>
              </a:rPr>
              <a:t>Psychosocial</a:t>
            </a:r>
          </a:p>
          <a:p>
            <a:pPr algn="ctr">
              <a:lnSpc>
                <a:spcPct val="80000"/>
              </a:lnSpc>
            </a:pPr>
            <a:r>
              <a:rPr lang="en-US" sz="2800" b="1">
                <a:solidFill>
                  <a:srgbClr val="000000"/>
                </a:solidFill>
                <a:latin typeface="Times New Roman" charset="0"/>
              </a:rPr>
              <a:t>Problems</a:t>
            </a:r>
          </a:p>
        </p:txBody>
      </p:sp>
      <p:cxnSp>
        <p:nvCxnSpPr>
          <p:cNvPr id="64520" name="AutoShape 8"/>
          <p:cNvCxnSpPr>
            <a:cxnSpLocks noChangeShapeType="1"/>
            <a:stCxn id="64517" idx="0"/>
          </p:cNvCxnSpPr>
          <p:nvPr/>
        </p:nvCxnSpPr>
        <p:spPr bwMode="auto">
          <a:xfrm rot="16200000">
            <a:off x="4133850" y="857250"/>
            <a:ext cx="838200" cy="5219700"/>
          </a:xfrm>
          <a:prstGeom prst="bentConnector2">
            <a:avLst/>
          </a:prstGeom>
          <a:noFill/>
          <a:ln w="38100">
            <a:solidFill>
              <a:srgbClr val="FF0000"/>
            </a:solidFill>
            <a:miter lim="800000"/>
            <a:headEnd type="arrow" w="med" len="med"/>
            <a:tailEnd/>
          </a:ln>
          <a:effectLst/>
        </p:spPr>
      </p:cxnSp>
      <p:sp>
        <p:nvSpPr>
          <p:cNvPr id="64521" name="Line 9"/>
          <p:cNvSpPr>
            <a:spLocks noChangeShapeType="1"/>
          </p:cNvSpPr>
          <p:nvPr/>
        </p:nvSpPr>
        <p:spPr bwMode="auto">
          <a:xfrm>
            <a:off x="7162800" y="3048000"/>
            <a:ext cx="0" cy="762000"/>
          </a:xfrm>
          <a:prstGeom prst="line">
            <a:avLst/>
          </a:prstGeom>
          <a:noFill/>
          <a:ln w="38100">
            <a:solidFill>
              <a:srgbClr val="FF0000"/>
            </a:solidFill>
            <a:round/>
            <a:headEnd/>
            <a:tailEnd type="arrow" w="med" len="med"/>
          </a:ln>
          <a:effectLst/>
        </p:spPr>
        <p:txBody>
          <a:bodyPr bIns="0"/>
          <a:lstStyle/>
          <a:p>
            <a:endParaRPr lang="en-US"/>
          </a:p>
        </p:txBody>
      </p:sp>
      <p:sp>
        <p:nvSpPr>
          <p:cNvPr id="64522" name="Line 10"/>
          <p:cNvSpPr>
            <a:spLocks noChangeShapeType="1"/>
          </p:cNvSpPr>
          <p:nvPr/>
        </p:nvSpPr>
        <p:spPr bwMode="auto">
          <a:xfrm>
            <a:off x="4495800" y="3048000"/>
            <a:ext cx="0" cy="838200"/>
          </a:xfrm>
          <a:prstGeom prst="line">
            <a:avLst/>
          </a:prstGeom>
          <a:noFill/>
          <a:ln w="38100">
            <a:solidFill>
              <a:srgbClr val="FF0000"/>
            </a:solidFill>
            <a:round/>
            <a:headEnd/>
            <a:tailEnd type="arrow" w="med" len="med"/>
          </a:ln>
          <a:effectLst/>
        </p:spPr>
        <p:txBody>
          <a:bodyPr bIns="0"/>
          <a:lstStyle/>
          <a:p>
            <a:endParaRPr lang="en-US"/>
          </a:p>
        </p:txBody>
      </p:sp>
      <p:cxnSp>
        <p:nvCxnSpPr>
          <p:cNvPr id="64523" name="AutoShape 11"/>
          <p:cNvCxnSpPr>
            <a:cxnSpLocks noChangeShapeType="1"/>
            <a:stCxn id="64516" idx="2"/>
            <a:endCxn id="64522" idx="0"/>
          </p:cNvCxnSpPr>
          <p:nvPr/>
        </p:nvCxnSpPr>
        <p:spPr bwMode="auto">
          <a:xfrm rot="5400000">
            <a:off x="4943475" y="1533525"/>
            <a:ext cx="1047750" cy="1943100"/>
          </a:xfrm>
          <a:prstGeom prst="bentConnector3">
            <a:avLst>
              <a:gd name="adj1" fmla="val 50907"/>
            </a:avLst>
          </a:prstGeom>
          <a:noFill/>
          <a:ln w="38100">
            <a:solidFill>
              <a:srgbClr val="FF0000"/>
            </a:solidFill>
            <a:miter lim="800000"/>
            <a:headEnd/>
            <a:tailEnd type="triangle" w="med" len="med"/>
          </a:ln>
          <a:effectLst/>
        </p:spPr>
      </p:cxnSp>
      <p:sp>
        <p:nvSpPr>
          <p:cNvPr id="64524" name="Text Box 12"/>
          <p:cNvSpPr txBox="1">
            <a:spLocks noChangeArrowheads="1"/>
          </p:cNvSpPr>
          <p:nvPr/>
        </p:nvSpPr>
        <p:spPr bwMode="auto">
          <a:xfrm>
            <a:off x="2667000" y="2438400"/>
            <a:ext cx="1752600" cy="473075"/>
          </a:xfrm>
          <a:prstGeom prst="rect">
            <a:avLst/>
          </a:prstGeom>
          <a:noFill/>
          <a:ln w="9525">
            <a:noFill/>
            <a:miter lim="800000"/>
            <a:headEnd/>
            <a:tailEnd/>
          </a:ln>
          <a:effectLst/>
        </p:spPr>
        <p:txBody>
          <a:bodyPr bIns="0">
            <a:spAutoFit/>
          </a:bodyPr>
          <a:lstStyle/>
          <a:p>
            <a:pPr algn="r">
              <a:spcBef>
                <a:spcPct val="50000"/>
              </a:spcBef>
            </a:pPr>
            <a:r>
              <a:rPr lang="en-US" sz="2800" b="1" i="1">
                <a:solidFill>
                  <a:srgbClr val="000000"/>
                </a:solidFill>
                <a:latin typeface="Times New Roman" charset="0"/>
              </a:rPr>
              <a:t>Response:</a:t>
            </a:r>
          </a:p>
        </p:txBody>
      </p:sp>
      <p:sp>
        <p:nvSpPr>
          <p:cNvPr id="64525" name="Line 13"/>
          <p:cNvSpPr>
            <a:spLocks noChangeShapeType="1"/>
          </p:cNvSpPr>
          <p:nvPr/>
        </p:nvSpPr>
        <p:spPr bwMode="auto">
          <a:xfrm>
            <a:off x="2362200" y="5105400"/>
            <a:ext cx="1981200" cy="609600"/>
          </a:xfrm>
          <a:prstGeom prst="line">
            <a:avLst/>
          </a:prstGeom>
          <a:noFill/>
          <a:ln w="38100">
            <a:solidFill>
              <a:srgbClr val="000000"/>
            </a:solidFill>
            <a:round/>
            <a:headEnd/>
            <a:tailEnd type="triangle" w="med" len="med"/>
          </a:ln>
          <a:effectLst/>
        </p:spPr>
        <p:txBody>
          <a:bodyPr bIns="0"/>
          <a:lstStyle/>
          <a:p>
            <a:endParaRPr lang="en-US"/>
          </a:p>
        </p:txBody>
      </p:sp>
      <p:sp>
        <p:nvSpPr>
          <p:cNvPr id="64526" name="Line 14"/>
          <p:cNvSpPr>
            <a:spLocks noChangeShapeType="1"/>
          </p:cNvSpPr>
          <p:nvPr/>
        </p:nvSpPr>
        <p:spPr bwMode="auto">
          <a:xfrm flipH="1">
            <a:off x="4419600" y="5105400"/>
            <a:ext cx="2286000" cy="609600"/>
          </a:xfrm>
          <a:prstGeom prst="line">
            <a:avLst/>
          </a:prstGeom>
          <a:noFill/>
          <a:ln w="38100">
            <a:solidFill>
              <a:srgbClr val="000000"/>
            </a:solidFill>
            <a:round/>
            <a:headEnd/>
            <a:tailEnd type="triangle" w="med" len="med"/>
          </a:ln>
          <a:effectLst/>
        </p:spPr>
        <p:txBody>
          <a:bodyPr bIns="0"/>
          <a:lstStyle/>
          <a:p>
            <a:endParaRPr lang="en-US"/>
          </a:p>
        </p:txBody>
      </p:sp>
      <p:sp>
        <p:nvSpPr>
          <p:cNvPr id="64527" name="Line 15"/>
          <p:cNvSpPr>
            <a:spLocks noChangeShapeType="1"/>
          </p:cNvSpPr>
          <p:nvPr/>
        </p:nvSpPr>
        <p:spPr bwMode="auto">
          <a:xfrm>
            <a:off x="4419600" y="5105400"/>
            <a:ext cx="0" cy="533400"/>
          </a:xfrm>
          <a:prstGeom prst="line">
            <a:avLst/>
          </a:prstGeom>
          <a:noFill/>
          <a:ln w="38100">
            <a:solidFill>
              <a:srgbClr val="000000"/>
            </a:solidFill>
            <a:round/>
            <a:headEnd/>
            <a:tailEnd type="triangle" w="med" len="med"/>
          </a:ln>
          <a:effectLst/>
        </p:spPr>
        <p:txBody>
          <a:bodyPr bIns="0"/>
          <a:lstStyle/>
          <a:p>
            <a:endParaRPr lang="en-US"/>
          </a:p>
        </p:txBody>
      </p:sp>
      <p:sp>
        <p:nvSpPr>
          <p:cNvPr id="64528" name="Text Box 16"/>
          <p:cNvSpPr txBox="1">
            <a:spLocks noChangeArrowheads="1"/>
          </p:cNvSpPr>
          <p:nvPr/>
        </p:nvSpPr>
        <p:spPr bwMode="auto">
          <a:xfrm>
            <a:off x="2057400" y="5715000"/>
            <a:ext cx="4486275" cy="473075"/>
          </a:xfrm>
          <a:prstGeom prst="rect">
            <a:avLst/>
          </a:prstGeom>
          <a:noFill/>
          <a:ln w="9525">
            <a:noFill/>
            <a:miter lim="800000"/>
            <a:headEnd/>
            <a:tailEnd/>
          </a:ln>
          <a:effectLst/>
        </p:spPr>
        <p:txBody>
          <a:bodyPr bIns="0">
            <a:spAutoFit/>
          </a:bodyPr>
          <a:lstStyle/>
          <a:p>
            <a:pPr algn="ctr"/>
            <a:r>
              <a:rPr lang="en-US" sz="2800" b="1">
                <a:solidFill>
                  <a:srgbClr val="000000"/>
                </a:solidFill>
                <a:latin typeface="Times New Roman" charset="0"/>
              </a:rPr>
              <a:t>Community Organization</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Rectangle 4"/>
          <p:cNvSpPr>
            <a:spLocks noGrp="1" noChangeArrowheads="1"/>
          </p:cNvSpPr>
          <p:nvPr>
            <p:ph type="title"/>
          </p:nvPr>
        </p:nvSpPr>
        <p:spPr>
          <a:solidFill>
            <a:schemeClr val="tx1"/>
          </a:solidFill>
        </p:spPr>
        <p:txBody>
          <a:bodyPr/>
          <a:lstStyle/>
          <a:p>
            <a:r>
              <a:rPr lang="en-US" dirty="0" err="1">
                <a:solidFill>
                  <a:schemeClr val="accent2"/>
                </a:solidFill>
              </a:rPr>
              <a:t>Tahapan</a:t>
            </a:r>
            <a:r>
              <a:rPr lang="en-US" dirty="0">
                <a:solidFill>
                  <a:schemeClr val="accent2"/>
                </a:solidFill>
              </a:rPr>
              <a:t> </a:t>
            </a:r>
            <a:r>
              <a:rPr lang="en-US" dirty="0" err="1">
                <a:solidFill>
                  <a:schemeClr val="accent2"/>
                </a:solidFill>
              </a:rPr>
              <a:t>Proses</a:t>
            </a:r>
            <a:r>
              <a:rPr lang="en-US" dirty="0">
                <a:solidFill>
                  <a:schemeClr val="accent2"/>
                </a:solidFill>
              </a:rPr>
              <a:t> </a:t>
            </a:r>
            <a:r>
              <a:rPr lang="en-US" dirty="0" err="1">
                <a:solidFill>
                  <a:schemeClr val="accent2"/>
                </a:solidFill>
              </a:rPr>
              <a:t>Keperawatan</a:t>
            </a:r>
            <a:endParaRPr lang="en-US" dirty="0">
              <a:solidFill>
                <a:schemeClr val="accent2"/>
              </a:solidFill>
            </a:endParaRPr>
          </a:p>
        </p:txBody>
      </p:sp>
      <p:sp>
        <p:nvSpPr>
          <p:cNvPr id="6" name="Content Placeholder 5"/>
          <p:cNvSpPr>
            <a:spLocks noGrp="1"/>
          </p:cNvSpPr>
          <p:nvPr>
            <p:ph idx="1"/>
          </p:nvPr>
        </p:nvSpPr>
        <p:spPr/>
        <p:txBody>
          <a:bodyPr/>
          <a:lstStyle/>
          <a:p>
            <a:endParaRPr lang="en-US" dirty="0"/>
          </a:p>
        </p:txBody>
      </p:sp>
      <p:graphicFrame>
        <p:nvGraphicFramePr>
          <p:cNvPr id="7" name="Content Placeholder 4"/>
          <p:cNvGraphicFramePr>
            <a:graphicFrameLocks/>
          </p:cNvGraphicFramePr>
          <p:nvPr/>
        </p:nvGraphicFramePr>
        <p:xfrm>
          <a:off x="457200" y="1600200"/>
          <a:ext cx="74676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chemeClr val="bg1"/>
            </a:gs>
            <a:gs pos="100000">
              <a:srgbClr val="33CC33"/>
            </a:gs>
          </a:gsLst>
          <a:lin ang="18900000" scaled="1"/>
        </a:gra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noFill/>
        </p:spPr>
        <p:txBody>
          <a:bodyPr/>
          <a:lstStyle/>
          <a:p>
            <a:r>
              <a:rPr lang="en-US" sz="5400" b="1">
                <a:solidFill>
                  <a:srgbClr val="A61202"/>
                </a:solidFill>
              </a:rPr>
              <a:t>KESEHATAN JIWA</a:t>
            </a:r>
          </a:p>
        </p:txBody>
      </p:sp>
      <p:sp>
        <p:nvSpPr>
          <p:cNvPr id="5123" name="Rectangle 3"/>
          <p:cNvSpPr>
            <a:spLocks noGrp="1" noChangeArrowheads="1"/>
          </p:cNvSpPr>
          <p:nvPr>
            <p:ph idx="1"/>
          </p:nvPr>
        </p:nvSpPr>
        <p:spPr>
          <a:xfrm>
            <a:off x="685800" y="2438400"/>
            <a:ext cx="7772400" cy="3657600"/>
          </a:xfrm>
        </p:spPr>
        <p:txBody>
          <a:bodyPr/>
          <a:lstStyle/>
          <a:p>
            <a:pPr algn="r">
              <a:buFontTx/>
              <a:buNone/>
            </a:pPr>
            <a:r>
              <a:rPr lang="en-US" sz="4400" b="1">
                <a:solidFill>
                  <a:schemeClr val="bg1"/>
                </a:solidFill>
              </a:rPr>
              <a:t>	</a:t>
            </a:r>
            <a:r>
              <a:rPr lang="en-US" sz="4400" b="1"/>
              <a:t>Suatu kondisi mental sejahtera yang memungkinkan hidup harmonis dan produktif</a:t>
            </a:r>
          </a:p>
        </p:txBody>
      </p:sp>
      <p:pic>
        <p:nvPicPr>
          <p:cNvPr id="5124" name="Picture 4" descr="PE01832_"/>
          <p:cNvPicPr>
            <a:picLocks noChangeAspect="1" noChangeArrowheads="1"/>
          </p:cNvPicPr>
          <p:nvPr/>
        </p:nvPicPr>
        <p:blipFill>
          <a:blip r:embed="rId2"/>
          <a:srcRect/>
          <a:stretch>
            <a:fillRect/>
          </a:stretch>
        </p:blipFill>
        <p:spPr bwMode="auto">
          <a:xfrm>
            <a:off x="455613" y="2292350"/>
            <a:ext cx="2744787" cy="250825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AutoShape 2"/>
          <p:cNvSpPr>
            <a:spLocks noChangeArrowheads="1"/>
          </p:cNvSpPr>
          <p:nvPr/>
        </p:nvSpPr>
        <p:spPr bwMode="auto">
          <a:xfrm>
            <a:off x="3962400" y="5410200"/>
            <a:ext cx="4419600" cy="1219200"/>
          </a:xfrm>
          <a:prstGeom prst="roundRect">
            <a:avLst>
              <a:gd name="adj" fmla="val 16667"/>
            </a:avLst>
          </a:prstGeom>
          <a:solidFill>
            <a:srgbClr val="CCFFFF"/>
          </a:solidFill>
          <a:ln w="9525">
            <a:solidFill>
              <a:srgbClr val="000000"/>
            </a:solidFill>
            <a:round/>
            <a:headEnd/>
            <a:tailEnd/>
          </a:ln>
          <a:effectLst/>
        </p:spPr>
        <p:txBody>
          <a:bodyPr wrap="none" bIns="0" anchor="ctr"/>
          <a:lstStyle/>
          <a:p>
            <a:endParaRPr lang="en-US"/>
          </a:p>
        </p:txBody>
      </p:sp>
      <p:sp>
        <p:nvSpPr>
          <p:cNvPr id="66563" name="AutoShape 3"/>
          <p:cNvSpPr>
            <a:spLocks noChangeArrowheads="1"/>
          </p:cNvSpPr>
          <p:nvPr/>
        </p:nvSpPr>
        <p:spPr bwMode="auto">
          <a:xfrm>
            <a:off x="3962400" y="3657600"/>
            <a:ext cx="4419600" cy="1600200"/>
          </a:xfrm>
          <a:prstGeom prst="roundRect">
            <a:avLst>
              <a:gd name="adj" fmla="val 16667"/>
            </a:avLst>
          </a:prstGeom>
          <a:solidFill>
            <a:srgbClr val="CCFFFF"/>
          </a:solidFill>
          <a:ln w="9525">
            <a:solidFill>
              <a:srgbClr val="000000"/>
            </a:solidFill>
            <a:round/>
            <a:headEnd/>
            <a:tailEnd/>
          </a:ln>
          <a:effectLst/>
        </p:spPr>
        <p:txBody>
          <a:bodyPr wrap="none" bIns="0" anchor="ctr"/>
          <a:lstStyle/>
          <a:p>
            <a:endParaRPr lang="en-US"/>
          </a:p>
        </p:txBody>
      </p:sp>
      <p:sp>
        <p:nvSpPr>
          <p:cNvPr id="66564" name="AutoShape 4"/>
          <p:cNvSpPr>
            <a:spLocks noChangeArrowheads="1"/>
          </p:cNvSpPr>
          <p:nvPr/>
        </p:nvSpPr>
        <p:spPr bwMode="auto">
          <a:xfrm>
            <a:off x="3962400" y="1828800"/>
            <a:ext cx="4495800" cy="1600200"/>
          </a:xfrm>
          <a:prstGeom prst="roundRect">
            <a:avLst>
              <a:gd name="adj" fmla="val 16667"/>
            </a:avLst>
          </a:prstGeom>
          <a:solidFill>
            <a:srgbClr val="CCFFFF"/>
          </a:solidFill>
          <a:ln w="9525">
            <a:solidFill>
              <a:srgbClr val="000000"/>
            </a:solidFill>
            <a:round/>
            <a:headEnd/>
            <a:tailEnd/>
          </a:ln>
          <a:effectLst/>
        </p:spPr>
        <p:txBody>
          <a:bodyPr wrap="none" bIns="0" anchor="ctr"/>
          <a:lstStyle/>
          <a:p>
            <a:endParaRPr lang="en-US"/>
          </a:p>
        </p:txBody>
      </p:sp>
      <p:sp>
        <p:nvSpPr>
          <p:cNvPr id="66565" name="AutoShape 5"/>
          <p:cNvSpPr>
            <a:spLocks noChangeArrowheads="1"/>
          </p:cNvSpPr>
          <p:nvPr/>
        </p:nvSpPr>
        <p:spPr bwMode="auto">
          <a:xfrm>
            <a:off x="3886200" y="304800"/>
            <a:ext cx="4648200" cy="1066800"/>
          </a:xfrm>
          <a:prstGeom prst="roundRect">
            <a:avLst>
              <a:gd name="adj" fmla="val 16667"/>
            </a:avLst>
          </a:prstGeom>
          <a:solidFill>
            <a:srgbClr val="CCFFFF"/>
          </a:solidFill>
          <a:ln w="9525">
            <a:solidFill>
              <a:srgbClr val="000000"/>
            </a:solidFill>
            <a:round/>
            <a:headEnd/>
            <a:tailEnd/>
          </a:ln>
          <a:effectLst/>
        </p:spPr>
        <p:txBody>
          <a:bodyPr wrap="none" bIns="0" anchor="ctr"/>
          <a:lstStyle/>
          <a:p>
            <a:endParaRPr lang="en-US"/>
          </a:p>
        </p:txBody>
      </p:sp>
      <p:sp>
        <p:nvSpPr>
          <p:cNvPr id="66566" name="AutoShape 6"/>
          <p:cNvSpPr>
            <a:spLocks noChangeArrowheads="1"/>
          </p:cNvSpPr>
          <p:nvPr/>
        </p:nvSpPr>
        <p:spPr bwMode="auto">
          <a:xfrm>
            <a:off x="304800" y="2895600"/>
            <a:ext cx="2743200" cy="1295400"/>
          </a:xfrm>
          <a:prstGeom prst="flowChartAlternateProcess">
            <a:avLst/>
          </a:prstGeom>
          <a:solidFill>
            <a:srgbClr val="FF9900"/>
          </a:solidFill>
          <a:ln w="9525">
            <a:solidFill>
              <a:srgbClr val="000000"/>
            </a:solidFill>
            <a:miter lim="800000"/>
            <a:headEnd/>
            <a:tailEnd/>
          </a:ln>
          <a:effectLst/>
        </p:spPr>
        <p:txBody>
          <a:bodyPr wrap="none" bIns="0" anchor="ctr"/>
          <a:lstStyle/>
          <a:p>
            <a:endParaRPr lang="en-US"/>
          </a:p>
        </p:txBody>
      </p:sp>
      <p:sp>
        <p:nvSpPr>
          <p:cNvPr id="66567" name="Rectangle 7"/>
          <p:cNvSpPr>
            <a:spLocks noGrp="1" noChangeArrowheads="1"/>
          </p:cNvSpPr>
          <p:nvPr>
            <p:ph type="title"/>
          </p:nvPr>
        </p:nvSpPr>
        <p:spPr>
          <a:xfrm>
            <a:off x="152400" y="533400"/>
            <a:ext cx="8534400" cy="5943600"/>
          </a:xfrm>
        </p:spPr>
        <p:txBody>
          <a:bodyPr>
            <a:normAutofit fontScale="90000"/>
          </a:bodyPr>
          <a:lstStyle/>
          <a:p>
            <a:r>
              <a:rPr lang="en-US" sz="2400" dirty="0"/>
              <a:t/>
            </a:r>
            <a:br>
              <a:rPr lang="en-US" sz="2400" dirty="0"/>
            </a:br>
            <a:r>
              <a:rPr lang="en-US" sz="2400" dirty="0"/>
              <a:t>				  </a:t>
            </a:r>
            <a:r>
              <a:rPr lang="en-US" sz="2400" b="1" dirty="0"/>
              <a:t>Identify needs, problems, and 					  resources in community.</a:t>
            </a:r>
            <a:br>
              <a:rPr lang="en-US" sz="2400" b="1" dirty="0"/>
            </a:br>
            <a:r>
              <a:rPr lang="en-US" sz="2400" dirty="0"/>
              <a:t/>
            </a:r>
            <a:br>
              <a:rPr lang="en-US" sz="2400" dirty="0"/>
            </a:br>
            <a:r>
              <a:rPr lang="en-US" sz="2400" dirty="0"/>
              <a:t/>
            </a:r>
            <a:br>
              <a:rPr lang="en-US" sz="2400" dirty="0"/>
            </a:br>
            <a:r>
              <a:rPr lang="en-US" sz="2400" dirty="0"/>
              <a:t>				  </a:t>
            </a:r>
            <a:r>
              <a:rPr lang="en-US" sz="2400" b="1" dirty="0"/>
              <a:t>Grouping The Community data 				       </a:t>
            </a:r>
            <a:r>
              <a:rPr lang="en-US" sz="2400" b="1" dirty="0" smtClean="0"/>
              <a:t>           Healthy </a:t>
            </a:r>
            <a:r>
              <a:rPr lang="en-US" sz="2400" b="1" dirty="0"/>
              <a:t>People</a:t>
            </a:r>
            <a:br>
              <a:rPr lang="en-US" sz="2400" b="1" dirty="0"/>
            </a:br>
            <a:r>
              <a:rPr lang="en-US" sz="2400" b="1" dirty="0"/>
              <a:t>                     			  </a:t>
            </a:r>
            <a:r>
              <a:rPr lang="en-US" sz="2400" b="1" dirty="0" smtClean="0"/>
              <a:t>    Psychosocial </a:t>
            </a:r>
            <a:r>
              <a:rPr lang="en-US" sz="2400" b="1" dirty="0"/>
              <a:t>Problems</a:t>
            </a:r>
            <a:br>
              <a:rPr lang="en-US" sz="2400" b="1" dirty="0"/>
            </a:br>
            <a:r>
              <a:rPr lang="en-US" sz="2400" b="1" dirty="0"/>
              <a:t> CMHN Nurse		   </a:t>
            </a:r>
            <a:r>
              <a:rPr lang="en-US" sz="2400" b="1" dirty="0" smtClean="0"/>
              <a:t>   Mental </a:t>
            </a:r>
            <a:r>
              <a:rPr lang="en-US" sz="2400" b="1" dirty="0"/>
              <a:t>Disorders</a:t>
            </a:r>
            <a:r>
              <a:rPr lang="en-US" sz="2400" dirty="0"/>
              <a:t>	</a:t>
            </a:r>
            <a:r>
              <a:rPr lang="en-US" sz="2400" b="1" dirty="0"/>
              <a:t/>
            </a:r>
            <a:br>
              <a:rPr lang="en-US" sz="2400" b="1" dirty="0"/>
            </a:br>
            <a:r>
              <a:rPr lang="en-US" sz="2400" b="1" dirty="0"/>
              <a:t> Community Nurse		</a:t>
            </a:r>
            <a:br>
              <a:rPr lang="en-US" sz="2400" b="1" dirty="0"/>
            </a:br>
            <a:r>
              <a:rPr lang="en-US" sz="2400" b="1" dirty="0"/>
              <a:t> Community	</a:t>
            </a:r>
            <a:r>
              <a:rPr lang="en-US" sz="2400" dirty="0"/>
              <a:t>		  </a:t>
            </a:r>
            <a:r>
              <a:rPr lang="en-US" sz="2400" b="1" dirty="0"/>
              <a:t>Planning and  intervention of 					  the cases:</a:t>
            </a:r>
            <a:br>
              <a:rPr lang="en-US" sz="2400" b="1" dirty="0"/>
            </a:br>
            <a:r>
              <a:rPr lang="en-US" sz="2400" b="1" dirty="0"/>
              <a:t>					Daily activities Schedule						Home visit Schedule</a:t>
            </a:r>
            <a:r>
              <a:rPr lang="en-US" sz="2400" dirty="0"/>
              <a:t/>
            </a:r>
            <a:br>
              <a:rPr lang="en-US" sz="2400" dirty="0"/>
            </a:br>
            <a:r>
              <a:rPr lang="en-US" sz="2400" dirty="0"/>
              <a:t/>
            </a:r>
            <a:br>
              <a:rPr lang="en-US" sz="2400" dirty="0"/>
            </a:br>
            <a:r>
              <a:rPr lang="en-US" sz="2400" dirty="0"/>
              <a:t>				    </a:t>
            </a:r>
            <a:r>
              <a:rPr lang="en-US" sz="2400" b="1" dirty="0"/>
              <a:t>Evaluation and Follow up</a:t>
            </a:r>
            <a:br>
              <a:rPr lang="en-US" sz="2400" b="1" dirty="0"/>
            </a:br>
            <a:r>
              <a:rPr lang="en-US" sz="2400" b="1" dirty="0"/>
              <a:t/>
            </a:r>
            <a:br>
              <a:rPr lang="en-US" sz="2400" b="1" dirty="0"/>
            </a:br>
            <a:r>
              <a:rPr lang="en-US" sz="2400" b="1" dirty="0"/>
              <a:t>				    Refer Case or Not</a:t>
            </a:r>
            <a:br>
              <a:rPr lang="en-US" sz="2400" b="1" dirty="0"/>
            </a:br>
            <a:endParaRPr lang="en-US" sz="2400" b="1" dirty="0"/>
          </a:p>
        </p:txBody>
      </p:sp>
      <p:sp>
        <p:nvSpPr>
          <p:cNvPr id="66568" name="Line 8"/>
          <p:cNvSpPr>
            <a:spLocks noChangeShapeType="1"/>
          </p:cNvSpPr>
          <p:nvPr/>
        </p:nvSpPr>
        <p:spPr bwMode="auto">
          <a:xfrm>
            <a:off x="6096000" y="5715000"/>
            <a:ext cx="0" cy="381000"/>
          </a:xfrm>
          <a:prstGeom prst="line">
            <a:avLst/>
          </a:prstGeom>
          <a:noFill/>
          <a:ln w="76200">
            <a:solidFill>
              <a:srgbClr val="000000"/>
            </a:solidFill>
            <a:round/>
            <a:headEnd/>
            <a:tailEnd type="triangle" w="med" len="med"/>
          </a:ln>
          <a:effectLst/>
        </p:spPr>
        <p:txBody>
          <a:bodyPr bIns="0"/>
          <a:lstStyle/>
          <a:p>
            <a:endParaRPr lang="en-US"/>
          </a:p>
        </p:txBody>
      </p:sp>
      <p:sp>
        <p:nvSpPr>
          <p:cNvPr id="66569" name="Line 9"/>
          <p:cNvSpPr>
            <a:spLocks noChangeShapeType="1"/>
          </p:cNvSpPr>
          <p:nvPr/>
        </p:nvSpPr>
        <p:spPr bwMode="auto">
          <a:xfrm>
            <a:off x="3352800" y="990600"/>
            <a:ext cx="0" cy="5181600"/>
          </a:xfrm>
          <a:prstGeom prst="line">
            <a:avLst/>
          </a:prstGeom>
          <a:noFill/>
          <a:ln w="76200">
            <a:solidFill>
              <a:srgbClr val="000000"/>
            </a:solidFill>
            <a:round/>
            <a:headEnd/>
            <a:tailEnd/>
          </a:ln>
          <a:effectLst/>
        </p:spPr>
        <p:txBody>
          <a:bodyPr bIns="0"/>
          <a:lstStyle/>
          <a:p>
            <a:endParaRPr lang="en-US"/>
          </a:p>
        </p:txBody>
      </p:sp>
      <p:sp>
        <p:nvSpPr>
          <p:cNvPr id="66570" name="Line 10"/>
          <p:cNvSpPr>
            <a:spLocks noChangeShapeType="1"/>
          </p:cNvSpPr>
          <p:nvPr/>
        </p:nvSpPr>
        <p:spPr bwMode="auto">
          <a:xfrm>
            <a:off x="3048000" y="3581400"/>
            <a:ext cx="304800" cy="0"/>
          </a:xfrm>
          <a:prstGeom prst="line">
            <a:avLst/>
          </a:prstGeom>
          <a:noFill/>
          <a:ln w="76200">
            <a:solidFill>
              <a:srgbClr val="000000"/>
            </a:solidFill>
            <a:round/>
            <a:headEnd/>
            <a:tailEnd/>
          </a:ln>
          <a:effectLst/>
        </p:spPr>
        <p:txBody>
          <a:bodyPr bIns="0"/>
          <a:lstStyle/>
          <a:p>
            <a:endParaRPr lang="en-US"/>
          </a:p>
        </p:txBody>
      </p:sp>
      <p:sp>
        <p:nvSpPr>
          <p:cNvPr id="66571" name="Line 11"/>
          <p:cNvSpPr>
            <a:spLocks noChangeShapeType="1"/>
          </p:cNvSpPr>
          <p:nvPr/>
        </p:nvSpPr>
        <p:spPr bwMode="auto">
          <a:xfrm>
            <a:off x="3352800" y="1143000"/>
            <a:ext cx="381000" cy="0"/>
          </a:xfrm>
          <a:prstGeom prst="line">
            <a:avLst/>
          </a:prstGeom>
          <a:noFill/>
          <a:ln w="76200">
            <a:solidFill>
              <a:srgbClr val="000000"/>
            </a:solidFill>
            <a:round/>
            <a:headEnd/>
            <a:tailEnd type="triangle" w="med" len="med"/>
          </a:ln>
          <a:effectLst/>
        </p:spPr>
        <p:txBody>
          <a:bodyPr bIns="0"/>
          <a:lstStyle/>
          <a:p>
            <a:endParaRPr lang="en-US"/>
          </a:p>
        </p:txBody>
      </p:sp>
      <p:sp>
        <p:nvSpPr>
          <p:cNvPr id="66572" name="Line 12"/>
          <p:cNvSpPr>
            <a:spLocks noChangeShapeType="1"/>
          </p:cNvSpPr>
          <p:nvPr/>
        </p:nvSpPr>
        <p:spPr bwMode="auto">
          <a:xfrm>
            <a:off x="3352800" y="2667000"/>
            <a:ext cx="381000" cy="0"/>
          </a:xfrm>
          <a:prstGeom prst="line">
            <a:avLst/>
          </a:prstGeom>
          <a:noFill/>
          <a:ln w="76200">
            <a:solidFill>
              <a:srgbClr val="000000"/>
            </a:solidFill>
            <a:round/>
            <a:headEnd/>
            <a:tailEnd type="triangle" w="med" len="med"/>
          </a:ln>
          <a:effectLst/>
        </p:spPr>
        <p:txBody>
          <a:bodyPr bIns="0"/>
          <a:lstStyle/>
          <a:p>
            <a:endParaRPr lang="en-US"/>
          </a:p>
        </p:txBody>
      </p:sp>
      <p:sp>
        <p:nvSpPr>
          <p:cNvPr id="66573" name="Line 13"/>
          <p:cNvSpPr>
            <a:spLocks noChangeShapeType="1"/>
          </p:cNvSpPr>
          <p:nvPr/>
        </p:nvSpPr>
        <p:spPr bwMode="auto">
          <a:xfrm>
            <a:off x="3352800" y="4495800"/>
            <a:ext cx="381000" cy="0"/>
          </a:xfrm>
          <a:prstGeom prst="line">
            <a:avLst/>
          </a:prstGeom>
          <a:noFill/>
          <a:ln w="76200">
            <a:solidFill>
              <a:srgbClr val="000000"/>
            </a:solidFill>
            <a:round/>
            <a:headEnd/>
            <a:tailEnd type="triangle" w="med" len="med"/>
          </a:ln>
          <a:effectLst/>
        </p:spPr>
        <p:txBody>
          <a:bodyPr bIns="0"/>
          <a:lstStyle/>
          <a:p>
            <a:endParaRPr lang="en-US"/>
          </a:p>
        </p:txBody>
      </p:sp>
      <p:sp>
        <p:nvSpPr>
          <p:cNvPr id="66574" name="Line 14"/>
          <p:cNvSpPr>
            <a:spLocks noChangeShapeType="1"/>
          </p:cNvSpPr>
          <p:nvPr/>
        </p:nvSpPr>
        <p:spPr bwMode="auto">
          <a:xfrm>
            <a:off x="3352800" y="6172200"/>
            <a:ext cx="381000" cy="0"/>
          </a:xfrm>
          <a:prstGeom prst="line">
            <a:avLst/>
          </a:prstGeom>
          <a:noFill/>
          <a:ln w="76200">
            <a:solidFill>
              <a:srgbClr val="000000"/>
            </a:solidFill>
            <a:round/>
            <a:headEnd/>
            <a:tailEnd type="triangle" w="med" len="med"/>
          </a:ln>
          <a:effectLst/>
        </p:spPr>
        <p:txBody>
          <a:bodyPr bIns="0"/>
          <a:lstStyle/>
          <a:p>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73" name="AutoShape 9"/>
          <p:cNvSpPr>
            <a:spLocks noChangeArrowheads="1"/>
          </p:cNvSpPr>
          <p:nvPr/>
        </p:nvSpPr>
        <p:spPr bwMode="auto">
          <a:xfrm>
            <a:off x="914400" y="4419600"/>
            <a:ext cx="4724400" cy="1905000"/>
          </a:xfrm>
          <a:prstGeom prst="rightArrowCallout">
            <a:avLst>
              <a:gd name="adj1" fmla="val 25000"/>
              <a:gd name="adj2" fmla="val 25000"/>
              <a:gd name="adj3" fmla="val 41333"/>
              <a:gd name="adj4" fmla="val 78935"/>
            </a:avLst>
          </a:prstGeom>
          <a:solidFill>
            <a:srgbClr val="FFFFFF"/>
          </a:solidFill>
          <a:ln w="9525">
            <a:solidFill>
              <a:schemeClr val="tx1"/>
            </a:solidFill>
            <a:miter lim="800000"/>
            <a:headEnd/>
            <a:tailEnd/>
          </a:ln>
          <a:effectLst/>
        </p:spPr>
        <p:txBody>
          <a:bodyPr wrap="none" anchor="ctr"/>
          <a:lstStyle/>
          <a:p>
            <a:endParaRPr lang="en-US"/>
          </a:p>
        </p:txBody>
      </p:sp>
      <p:sp>
        <p:nvSpPr>
          <p:cNvPr id="36866" name="Rectangle 2"/>
          <p:cNvSpPr>
            <a:spLocks noGrp="1" noChangeArrowheads="1"/>
          </p:cNvSpPr>
          <p:nvPr>
            <p:ph type="title"/>
          </p:nvPr>
        </p:nvSpPr>
        <p:spPr>
          <a:xfrm>
            <a:off x="914400" y="457200"/>
            <a:ext cx="4419600" cy="914400"/>
          </a:xfrm>
        </p:spPr>
        <p:txBody>
          <a:bodyPr/>
          <a:lstStyle/>
          <a:p>
            <a:r>
              <a:rPr lang="en-US" b="1"/>
              <a:t>PENGKAJIAN</a:t>
            </a:r>
          </a:p>
        </p:txBody>
      </p:sp>
      <p:sp>
        <p:nvSpPr>
          <p:cNvPr id="36867" name="Text Box 3"/>
          <p:cNvSpPr txBox="1">
            <a:spLocks noChangeArrowheads="1"/>
          </p:cNvSpPr>
          <p:nvPr/>
        </p:nvSpPr>
        <p:spPr bwMode="auto">
          <a:xfrm>
            <a:off x="533400" y="1752600"/>
            <a:ext cx="2819400" cy="1581150"/>
          </a:xfrm>
          <a:prstGeom prst="rect">
            <a:avLst/>
          </a:prstGeom>
          <a:solidFill>
            <a:srgbClr val="66FFFF"/>
          </a:solidFill>
          <a:ln w="28575">
            <a:solidFill>
              <a:schemeClr val="tx1"/>
            </a:solidFill>
            <a:miter lim="800000"/>
            <a:headEnd/>
            <a:tailEnd/>
          </a:ln>
          <a:effectLst/>
        </p:spPr>
        <p:txBody>
          <a:bodyPr>
            <a:spAutoFit/>
          </a:bodyPr>
          <a:lstStyle/>
          <a:p>
            <a:pPr algn="l">
              <a:spcBef>
                <a:spcPct val="50000"/>
              </a:spcBef>
            </a:pPr>
            <a:r>
              <a:rPr lang="en-US" sz="2400" b="1">
                <a:solidFill>
                  <a:schemeClr val="tx1"/>
                </a:solidFill>
              </a:rPr>
              <a:t>Pengkajian Awal: Pengkajian 2 mnt berdasarkan keluhan pasien</a:t>
            </a:r>
          </a:p>
        </p:txBody>
      </p:sp>
      <p:sp>
        <p:nvSpPr>
          <p:cNvPr id="36869" name="Text Box 5"/>
          <p:cNvSpPr txBox="1">
            <a:spLocks noChangeArrowheads="1"/>
          </p:cNvSpPr>
          <p:nvPr/>
        </p:nvSpPr>
        <p:spPr bwMode="auto">
          <a:xfrm>
            <a:off x="3962400" y="2590800"/>
            <a:ext cx="3124200" cy="858838"/>
          </a:xfrm>
          <a:prstGeom prst="rect">
            <a:avLst/>
          </a:prstGeom>
          <a:noFill/>
          <a:ln w="9525">
            <a:noFill/>
            <a:miter lim="800000"/>
            <a:headEnd/>
            <a:tailEnd/>
          </a:ln>
          <a:effectLst/>
        </p:spPr>
        <p:txBody>
          <a:bodyPr>
            <a:spAutoFit/>
          </a:bodyPr>
          <a:lstStyle/>
          <a:p>
            <a:pPr algn="l">
              <a:lnSpc>
                <a:spcPct val="70000"/>
              </a:lnSpc>
              <a:spcBef>
                <a:spcPct val="50000"/>
              </a:spcBef>
            </a:pPr>
            <a:r>
              <a:rPr lang="en-US" sz="2400" b="1" i="1">
                <a:solidFill>
                  <a:schemeClr val="tx1"/>
                </a:solidFill>
              </a:rPr>
              <a:t>Tanda-tanda yang mendukung adanya gangguan jiwa (+)</a:t>
            </a:r>
          </a:p>
        </p:txBody>
      </p:sp>
      <p:sp>
        <p:nvSpPr>
          <p:cNvPr id="36870" name="Text Box 6"/>
          <p:cNvSpPr txBox="1">
            <a:spLocks noChangeArrowheads="1"/>
          </p:cNvSpPr>
          <p:nvPr/>
        </p:nvSpPr>
        <p:spPr bwMode="auto">
          <a:xfrm>
            <a:off x="5791200" y="3879850"/>
            <a:ext cx="2819400" cy="2311400"/>
          </a:xfrm>
          <a:prstGeom prst="rect">
            <a:avLst/>
          </a:prstGeom>
          <a:solidFill>
            <a:srgbClr val="66FFFF"/>
          </a:solidFill>
          <a:ln w="28575">
            <a:solidFill>
              <a:schemeClr val="tx1"/>
            </a:solidFill>
            <a:miter lim="800000"/>
            <a:headEnd/>
            <a:tailEnd/>
          </a:ln>
          <a:effectLst/>
        </p:spPr>
        <p:txBody>
          <a:bodyPr>
            <a:spAutoFit/>
          </a:bodyPr>
          <a:lstStyle/>
          <a:p>
            <a:pPr algn="l">
              <a:spcBef>
                <a:spcPct val="50000"/>
              </a:spcBef>
            </a:pPr>
            <a:r>
              <a:rPr lang="en-US" sz="2400" b="1">
                <a:solidFill>
                  <a:schemeClr val="tx1"/>
                </a:solidFill>
              </a:rPr>
              <a:t>Pengkajian Kesehatan Jiwa:</a:t>
            </a:r>
          </a:p>
          <a:p>
            <a:pPr algn="l">
              <a:lnSpc>
                <a:spcPct val="50000"/>
              </a:lnSpc>
              <a:spcBef>
                <a:spcPct val="50000"/>
              </a:spcBef>
              <a:buFontTx/>
              <a:buChar char="•"/>
            </a:pPr>
            <a:r>
              <a:rPr lang="en-US" sz="2400" b="1">
                <a:solidFill>
                  <a:schemeClr val="tx1"/>
                </a:solidFill>
              </a:rPr>
              <a:t>Keluhan utama</a:t>
            </a:r>
          </a:p>
          <a:p>
            <a:pPr algn="l">
              <a:lnSpc>
                <a:spcPct val="50000"/>
              </a:lnSpc>
              <a:spcBef>
                <a:spcPct val="50000"/>
              </a:spcBef>
              <a:buFontTx/>
              <a:buChar char="•"/>
            </a:pPr>
            <a:r>
              <a:rPr lang="en-US" sz="2400" b="1">
                <a:solidFill>
                  <a:schemeClr val="tx1"/>
                </a:solidFill>
              </a:rPr>
              <a:t>Riwayat kes.jiwa</a:t>
            </a:r>
          </a:p>
          <a:p>
            <a:pPr algn="l">
              <a:lnSpc>
                <a:spcPct val="50000"/>
              </a:lnSpc>
              <a:spcBef>
                <a:spcPct val="50000"/>
              </a:spcBef>
              <a:buFontTx/>
              <a:buChar char="•"/>
            </a:pPr>
            <a:r>
              <a:rPr lang="en-US" sz="2400" b="1">
                <a:solidFill>
                  <a:schemeClr val="tx1"/>
                </a:solidFill>
              </a:rPr>
              <a:t>Psikososial</a:t>
            </a:r>
          </a:p>
          <a:p>
            <a:pPr algn="l">
              <a:lnSpc>
                <a:spcPct val="50000"/>
              </a:lnSpc>
              <a:spcBef>
                <a:spcPct val="50000"/>
              </a:spcBef>
              <a:buFontTx/>
              <a:buChar char="•"/>
            </a:pPr>
            <a:r>
              <a:rPr lang="en-US" sz="2400" b="1">
                <a:solidFill>
                  <a:schemeClr val="tx1"/>
                </a:solidFill>
              </a:rPr>
              <a:t>Status mental  </a:t>
            </a:r>
          </a:p>
        </p:txBody>
      </p:sp>
      <p:sp>
        <p:nvSpPr>
          <p:cNvPr id="36871" name="Text Box 7"/>
          <p:cNvSpPr txBox="1">
            <a:spLocks noChangeArrowheads="1"/>
          </p:cNvSpPr>
          <p:nvPr/>
        </p:nvSpPr>
        <p:spPr bwMode="auto">
          <a:xfrm>
            <a:off x="1066800" y="4572000"/>
            <a:ext cx="3886200" cy="1589088"/>
          </a:xfrm>
          <a:prstGeom prst="rect">
            <a:avLst/>
          </a:prstGeom>
          <a:noFill/>
          <a:ln w="9525">
            <a:noFill/>
            <a:miter lim="800000"/>
            <a:headEnd/>
            <a:tailEnd/>
          </a:ln>
          <a:effectLst/>
        </p:spPr>
        <p:txBody>
          <a:bodyPr>
            <a:spAutoFit/>
          </a:bodyPr>
          <a:lstStyle/>
          <a:p>
            <a:pPr algn="l">
              <a:lnSpc>
                <a:spcPct val="90000"/>
              </a:lnSpc>
              <a:spcBef>
                <a:spcPct val="50000"/>
              </a:spcBef>
            </a:pPr>
            <a:r>
              <a:rPr lang="en-US" sz="2400" b="1">
                <a:solidFill>
                  <a:schemeClr val="tx1"/>
                </a:solidFill>
              </a:rPr>
              <a:t>Menggunakan format pengkajian</a:t>
            </a:r>
          </a:p>
          <a:p>
            <a:pPr algn="l">
              <a:lnSpc>
                <a:spcPct val="90000"/>
              </a:lnSpc>
              <a:spcBef>
                <a:spcPct val="50000"/>
              </a:spcBef>
            </a:pPr>
            <a:r>
              <a:rPr lang="en-US" sz="2400" b="1">
                <a:solidFill>
                  <a:schemeClr val="tx1"/>
                </a:solidFill>
              </a:rPr>
              <a:t>Teknik pulta: wawancara, pengamatan, pemeriksaan</a:t>
            </a:r>
          </a:p>
        </p:txBody>
      </p:sp>
      <p:cxnSp>
        <p:nvCxnSpPr>
          <p:cNvPr id="36872" name="AutoShape 8"/>
          <p:cNvCxnSpPr>
            <a:cxnSpLocks noChangeShapeType="1"/>
            <a:stCxn id="36867" idx="3"/>
            <a:endCxn id="36870" idx="0"/>
          </p:cNvCxnSpPr>
          <p:nvPr/>
        </p:nvCxnSpPr>
        <p:spPr bwMode="auto">
          <a:xfrm>
            <a:off x="3367088" y="2543175"/>
            <a:ext cx="3833812" cy="1322388"/>
          </a:xfrm>
          <a:prstGeom prst="bentConnector2">
            <a:avLst/>
          </a:prstGeom>
          <a:noFill/>
          <a:ln w="38100">
            <a:solidFill>
              <a:schemeClr val="tx1"/>
            </a:solidFill>
            <a:miter lim="800000"/>
            <a:headEnd/>
            <a:tailEnd type="triangle" w="med" len="med"/>
          </a:ln>
          <a:effectLst/>
        </p:spPr>
      </p:cxnSp>
      <p:pic>
        <p:nvPicPr>
          <p:cNvPr id="36874" name="Picture 10" descr="A6MED49"/>
          <p:cNvPicPr>
            <a:picLocks noChangeAspect="1" noChangeArrowheads="1"/>
          </p:cNvPicPr>
          <p:nvPr/>
        </p:nvPicPr>
        <p:blipFill>
          <a:blip r:embed="rId2"/>
          <a:srcRect/>
          <a:stretch>
            <a:fillRect/>
          </a:stretch>
        </p:blipFill>
        <p:spPr bwMode="auto">
          <a:xfrm>
            <a:off x="6553200" y="228600"/>
            <a:ext cx="1531938" cy="213360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85800" y="304800"/>
            <a:ext cx="7772400" cy="685800"/>
          </a:xfrm>
        </p:spPr>
        <p:txBody>
          <a:bodyPr>
            <a:normAutofit fontScale="90000"/>
          </a:bodyPr>
          <a:lstStyle/>
          <a:p>
            <a:r>
              <a:rPr lang="en-US" sz="4000" b="1"/>
              <a:t>DIAGNOSA KEPERAWATAN</a:t>
            </a:r>
          </a:p>
        </p:txBody>
      </p:sp>
      <p:sp>
        <p:nvSpPr>
          <p:cNvPr id="37891" name="Text Box 3"/>
          <p:cNvSpPr txBox="1">
            <a:spLocks noChangeArrowheads="1"/>
          </p:cNvSpPr>
          <p:nvPr/>
        </p:nvSpPr>
        <p:spPr bwMode="auto">
          <a:xfrm>
            <a:off x="152400" y="1295400"/>
            <a:ext cx="3352800" cy="2392363"/>
          </a:xfrm>
          <a:prstGeom prst="rect">
            <a:avLst/>
          </a:prstGeom>
          <a:solidFill>
            <a:srgbClr val="FFFFFF"/>
          </a:solidFill>
          <a:ln w="9525">
            <a:noFill/>
            <a:miter lim="800000"/>
            <a:headEnd/>
            <a:tailEnd/>
          </a:ln>
          <a:effectLst/>
        </p:spPr>
        <p:txBody>
          <a:bodyPr>
            <a:spAutoFit/>
          </a:bodyPr>
          <a:lstStyle/>
          <a:p>
            <a:pPr marL="457200" indent="-457200" algn="just">
              <a:lnSpc>
                <a:spcPct val="90000"/>
              </a:lnSpc>
              <a:spcBef>
                <a:spcPct val="50000"/>
              </a:spcBef>
            </a:pPr>
            <a:r>
              <a:rPr lang="en-US" sz="2400" b="1">
                <a:solidFill>
                  <a:schemeClr val="tx1"/>
                </a:solidFill>
                <a:latin typeface="Arial" charset="0"/>
              </a:rPr>
              <a:t>Masalah kesehatan jiwa pada anak / remaja</a:t>
            </a:r>
            <a:r>
              <a:rPr lang="en-US" sz="2400">
                <a:solidFill>
                  <a:schemeClr val="tx1"/>
                </a:solidFill>
                <a:latin typeface="Arial" charset="0"/>
              </a:rPr>
              <a:t> :</a:t>
            </a:r>
            <a:endParaRPr lang="en-US" sz="2400">
              <a:solidFill>
                <a:schemeClr val="tx1"/>
              </a:solidFill>
              <a:latin typeface="Arial" charset="0"/>
              <a:cs typeface="Times New Roman" charset="0"/>
            </a:endParaRPr>
          </a:p>
          <a:p>
            <a:pPr marL="457200" indent="-457200" algn="just">
              <a:lnSpc>
                <a:spcPct val="70000"/>
              </a:lnSpc>
              <a:spcBef>
                <a:spcPct val="50000"/>
              </a:spcBef>
              <a:buFontTx/>
              <a:buChar char="•"/>
            </a:pPr>
            <a:r>
              <a:rPr lang="en-US" sz="2400">
                <a:solidFill>
                  <a:schemeClr val="tx1"/>
                </a:solidFill>
                <a:latin typeface="Arial" charset="0"/>
              </a:rPr>
              <a:t>Depresi</a:t>
            </a:r>
            <a:endParaRPr lang="en-US" sz="2400">
              <a:solidFill>
                <a:schemeClr val="tx1"/>
              </a:solidFill>
              <a:latin typeface="Arial" charset="0"/>
              <a:cs typeface="Times New Roman" charset="0"/>
            </a:endParaRPr>
          </a:p>
          <a:p>
            <a:pPr marL="457200" indent="-457200" algn="just">
              <a:lnSpc>
                <a:spcPct val="70000"/>
              </a:lnSpc>
              <a:spcBef>
                <a:spcPct val="50000"/>
              </a:spcBef>
              <a:buFontTx/>
              <a:buChar char="•"/>
            </a:pPr>
            <a:r>
              <a:rPr lang="en-US" sz="2400">
                <a:solidFill>
                  <a:schemeClr val="tx1"/>
                </a:solidFill>
                <a:latin typeface="Arial" charset="0"/>
              </a:rPr>
              <a:t>Perilaku kekerasan</a:t>
            </a:r>
            <a:endParaRPr lang="en-US" sz="2400">
              <a:solidFill>
                <a:schemeClr val="tx1"/>
              </a:solidFill>
              <a:latin typeface="Arial" charset="0"/>
              <a:cs typeface="Times New Roman" charset="0"/>
            </a:endParaRPr>
          </a:p>
          <a:p>
            <a:pPr marL="457200" indent="-457200" algn="l">
              <a:lnSpc>
                <a:spcPct val="70000"/>
              </a:lnSpc>
              <a:spcBef>
                <a:spcPct val="50000"/>
              </a:spcBef>
            </a:pPr>
            <a:endParaRPr lang="en-US" sz="2400">
              <a:solidFill>
                <a:schemeClr val="tx1"/>
              </a:solidFill>
              <a:latin typeface="Arial" charset="0"/>
            </a:endParaRPr>
          </a:p>
        </p:txBody>
      </p:sp>
      <p:sp>
        <p:nvSpPr>
          <p:cNvPr id="37893" name="Text Box 5"/>
          <p:cNvSpPr txBox="1">
            <a:spLocks noChangeArrowheads="1"/>
          </p:cNvSpPr>
          <p:nvPr/>
        </p:nvSpPr>
        <p:spPr bwMode="auto">
          <a:xfrm>
            <a:off x="3429000" y="2130425"/>
            <a:ext cx="3352800" cy="3889375"/>
          </a:xfrm>
          <a:prstGeom prst="rect">
            <a:avLst/>
          </a:prstGeom>
          <a:solidFill>
            <a:srgbClr val="FFCCFF"/>
          </a:solidFill>
          <a:ln w="9525">
            <a:noFill/>
            <a:miter lim="800000"/>
            <a:headEnd/>
            <a:tailEnd/>
          </a:ln>
          <a:effectLst/>
        </p:spPr>
        <p:txBody>
          <a:bodyPr>
            <a:spAutoFit/>
          </a:bodyPr>
          <a:lstStyle/>
          <a:p>
            <a:pPr marL="457200" indent="-457200" algn="l">
              <a:lnSpc>
                <a:spcPct val="70000"/>
              </a:lnSpc>
              <a:spcBef>
                <a:spcPct val="50000"/>
              </a:spcBef>
            </a:pPr>
            <a:r>
              <a:rPr lang="pt-BR" sz="2400" b="1">
                <a:solidFill>
                  <a:schemeClr val="tx1"/>
                </a:solidFill>
                <a:latin typeface="Arial" charset="0"/>
              </a:rPr>
              <a:t>Masalah kesehatan jiwa pada usia dewasa </a:t>
            </a:r>
          </a:p>
          <a:p>
            <a:pPr marL="457200" indent="-457200" algn="l">
              <a:lnSpc>
                <a:spcPct val="60000"/>
              </a:lnSpc>
              <a:spcBef>
                <a:spcPct val="50000"/>
              </a:spcBef>
              <a:buFontTx/>
              <a:buChar char="•"/>
            </a:pPr>
            <a:r>
              <a:rPr lang="en-US" sz="2400">
                <a:solidFill>
                  <a:schemeClr val="tx1"/>
                </a:solidFill>
                <a:latin typeface="Arial" charset="0"/>
              </a:rPr>
              <a:t>Harga diri rendah</a:t>
            </a:r>
            <a:endParaRPr lang="en-US" sz="2400">
              <a:solidFill>
                <a:schemeClr val="tx1"/>
              </a:solidFill>
              <a:latin typeface="Arial" charset="0"/>
              <a:cs typeface="Times New Roman" charset="0"/>
            </a:endParaRPr>
          </a:p>
          <a:p>
            <a:pPr marL="457200" indent="-457200" algn="l">
              <a:lnSpc>
                <a:spcPct val="60000"/>
              </a:lnSpc>
              <a:spcBef>
                <a:spcPct val="50000"/>
              </a:spcBef>
              <a:buFontTx/>
              <a:buChar char="•"/>
            </a:pPr>
            <a:r>
              <a:rPr lang="en-US" sz="2400">
                <a:solidFill>
                  <a:schemeClr val="tx1"/>
                </a:solidFill>
                <a:latin typeface="Arial" charset="0"/>
              </a:rPr>
              <a:t>Perilaku kekerasan</a:t>
            </a:r>
            <a:endParaRPr lang="en-US" sz="2400">
              <a:solidFill>
                <a:schemeClr val="tx1"/>
              </a:solidFill>
              <a:latin typeface="Arial" charset="0"/>
              <a:cs typeface="Times New Roman" charset="0"/>
            </a:endParaRPr>
          </a:p>
          <a:p>
            <a:pPr marL="457200" indent="-457200" algn="l">
              <a:lnSpc>
                <a:spcPct val="60000"/>
              </a:lnSpc>
              <a:spcBef>
                <a:spcPct val="50000"/>
              </a:spcBef>
              <a:buFontTx/>
              <a:buChar char="•"/>
            </a:pPr>
            <a:r>
              <a:rPr lang="en-US" sz="2400">
                <a:solidFill>
                  <a:schemeClr val="tx1"/>
                </a:solidFill>
                <a:latin typeface="Arial" charset="0"/>
              </a:rPr>
              <a:t>Risiko bunuh diri</a:t>
            </a:r>
            <a:endParaRPr lang="en-US" sz="2400">
              <a:solidFill>
                <a:schemeClr val="tx1"/>
              </a:solidFill>
              <a:latin typeface="Arial" charset="0"/>
              <a:cs typeface="Times New Roman" charset="0"/>
            </a:endParaRPr>
          </a:p>
          <a:p>
            <a:pPr marL="457200" indent="-457200" algn="l">
              <a:lnSpc>
                <a:spcPct val="60000"/>
              </a:lnSpc>
              <a:spcBef>
                <a:spcPct val="50000"/>
              </a:spcBef>
              <a:buFontTx/>
              <a:buChar char="•"/>
            </a:pPr>
            <a:r>
              <a:rPr lang="en-US" sz="2400">
                <a:solidFill>
                  <a:schemeClr val="tx1"/>
                </a:solidFill>
                <a:latin typeface="Arial" charset="0"/>
              </a:rPr>
              <a:t>Isolasi sosial</a:t>
            </a:r>
            <a:endParaRPr lang="en-US" sz="2400">
              <a:solidFill>
                <a:schemeClr val="tx1"/>
              </a:solidFill>
              <a:latin typeface="Arial" charset="0"/>
              <a:cs typeface="Times New Roman" charset="0"/>
            </a:endParaRPr>
          </a:p>
          <a:p>
            <a:pPr marL="457200" indent="-457200" algn="l">
              <a:lnSpc>
                <a:spcPct val="60000"/>
              </a:lnSpc>
              <a:spcBef>
                <a:spcPct val="50000"/>
              </a:spcBef>
              <a:buFontTx/>
              <a:buChar char="•"/>
            </a:pPr>
            <a:r>
              <a:rPr lang="en-US" sz="2400">
                <a:solidFill>
                  <a:schemeClr val="tx1"/>
                </a:solidFill>
                <a:latin typeface="Arial" charset="0"/>
              </a:rPr>
              <a:t>Halusinasi</a:t>
            </a:r>
            <a:endParaRPr lang="en-US" sz="2400">
              <a:solidFill>
                <a:schemeClr val="tx1"/>
              </a:solidFill>
              <a:latin typeface="Arial" charset="0"/>
              <a:cs typeface="Times New Roman" charset="0"/>
            </a:endParaRPr>
          </a:p>
          <a:p>
            <a:pPr marL="457200" indent="-457200" algn="l">
              <a:lnSpc>
                <a:spcPct val="60000"/>
              </a:lnSpc>
              <a:spcBef>
                <a:spcPct val="50000"/>
              </a:spcBef>
              <a:buFontTx/>
              <a:buChar char="•"/>
            </a:pPr>
            <a:r>
              <a:rPr lang="en-US" sz="2400">
                <a:solidFill>
                  <a:schemeClr val="tx1"/>
                </a:solidFill>
                <a:latin typeface="Arial" charset="0"/>
              </a:rPr>
              <a:t>Waham</a:t>
            </a:r>
            <a:endParaRPr lang="en-US" sz="2400">
              <a:solidFill>
                <a:schemeClr val="tx1"/>
              </a:solidFill>
              <a:latin typeface="Arial" charset="0"/>
              <a:cs typeface="Times New Roman" charset="0"/>
            </a:endParaRPr>
          </a:p>
          <a:p>
            <a:pPr marL="457200" indent="-457200" algn="l">
              <a:lnSpc>
                <a:spcPct val="60000"/>
              </a:lnSpc>
              <a:spcBef>
                <a:spcPct val="50000"/>
              </a:spcBef>
              <a:buFontTx/>
              <a:buChar char="•"/>
            </a:pPr>
            <a:r>
              <a:rPr lang="en-US" sz="2400">
                <a:solidFill>
                  <a:schemeClr val="tx1"/>
                </a:solidFill>
                <a:latin typeface="Arial" charset="0"/>
              </a:rPr>
              <a:t>Defisit perawatan diri</a:t>
            </a:r>
          </a:p>
        </p:txBody>
      </p:sp>
      <p:sp>
        <p:nvSpPr>
          <p:cNvPr id="37895" name="Text Box 7"/>
          <p:cNvSpPr txBox="1">
            <a:spLocks noChangeArrowheads="1"/>
          </p:cNvSpPr>
          <p:nvPr/>
        </p:nvSpPr>
        <p:spPr bwMode="auto">
          <a:xfrm>
            <a:off x="6781800" y="4967288"/>
            <a:ext cx="2362200" cy="1662112"/>
          </a:xfrm>
          <a:prstGeom prst="rect">
            <a:avLst/>
          </a:prstGeom>
          <a:solidFill>
            <a:srgbClr val="FF99FF"/>
          </a:solidFill>
          <a:ln w="9525">
            <a:noFill/>
            <a:miter lim="800000"/>
            <a:headEnd/>
            <a:tailEnd/>
          </a:ln>
          <a:effectLst/>
        </p:spPr>
        <p:txBody>
          <a:bodyPr>
            <a:spAutoFit/>
          </a:bodyPr>
          <a:lstStyle/>
          <a:p>
            <a:pPr marL="457200" indent="-457200" algn="just">
              <a:lnSpc>
                <a:spcPct val="70000"/>
              </a:lnSpc>
              <a:spcBef>
                <a:spcPct val="50000"/>
              </a:spcBef>
            </a:pPr>
            <a:r>
              <a:rPr lang="pt-BR" sz="2400" b="1">
                <a:solidFill>
                  <a:schemeClr val="tx1"/>
                </a:solidFill>
                <a:latin typeface="Arial" charset="0"/>
              </a:rPr>
              <a:t>Masalah</a:t>
            </a:r>
          </a:p>
          <a:p>
            <a:pPr marL="457200" indent="-457200" algn="just">
              <a:lnSpc>
                <a:spcPct val="40000"/>
              </a:lnSpc>
              <a:spcBef>
                <a:spcPct val="50000"/>
              </a:spcBef>
            </a:pPr>
            <a:r>
              <a:rPr lang="pt-BR" sz="2400" b="1">
                <a:solidFill>
                  <a:schemeClr val="tx1"/>
                </a:solidFill>
                <a:latin typeface="Arial" charset="0"/>
              </a:rPr>
              <a:t>kesehatan jiwa</a:t>
            </a:r>
          </a:p>
          <a:p>
            <a:pPr marL="457200" indent="-457200" algn="just">
              <a:lnSpc>
                <a:spcPct val="40000"/>
              </a:lnSpc>
              <a:spcBef>
                <a:spcPct val="50000"/>
              </a:spcBef>
            </a:pPr>
            <a:r>
              <a:rPr lang="pt-BR" sz="2400" b="1">
                <a:solidFill>
                  <a:schemeClr val="tx1"/>
                </a:solidFill>
                <a:latin typeface="Arial" charset="0"/>
              </a:rPr>
              <a:t>pada Lansia :</a:t>
            </a:r>
            <a:endParaRPr lang="en-US" sz="2400" b="1">
              <a:solidFill>
                <a:schemeClr val="tx1"/>
              </a:solidFill>
              <a:latin typeface="Arial" charset="0"/>
            </a:endParaRPr>
          </a:p>
          <a:p>
            <a:pPr marL="457200" indent="-457200" algn="just">
              <a:lnSpc>
                <a:spcPct val="40000"/>
              </a:lnSpc>
              <a:spcBef>
                <a:spcPct val="50000"/>
              </a:spcBef>
              <a:buFontTx/>
              <a:buChar char="•"/>
            </a:pPr>
            <a:r>
              <a:rPr lang="en-US" sz="2400">
                <a:solidFill>
                  <a:schemeClr val="tx1"/>
                </a:solidFill>
                <a:latin typeface="Arial" charset="0"/>
              </a:rPr>
              <a:t>Demensia </a:t>
            </a:r>
            <a:endParaRPr lang="en-US" sz="2400">
              <a:solidFill>
                <a:schemeClr val="tx1"/>
              </a:solidFill>
              <a:latin typeface="Arial" charset="0"/>
              <a:cs typeface="Times New Roman" charset="0"/>
            </a:endParaRPr>
          </a:p>
          <a:p>
            <a:pPr marL="457200" indent="-457200" algn="just">
              <a:lnSpc>
                <a:spcPct val="40000"/>
              </a:lnSpc>
              <a:spcBef>
                <a:spcPct val="50000"/>
              </a:spcBef>
              <a:buFontTx/>
              <a:buChar char="•"/>
            </a:pPr>
            <a:r>
              <a:rPr lang="en-US" sz="2400">
                <a:solidFill>
                  <a:schemeClr val="tx1"/>
                </a:solidFill>
                <a:latin typeface="Arial" charset="0"/>
              </a:rPr>
              <a:t>Depresi  </a:t>
            </a:r>
          </a:p>
        </p:txBody>
      </p:sp>
      <p:pic>
        <p:nvPicPr>
          <p:cNvPr id="37896" name="Picture 8" descr="A6MED54"/>
          <p:cNvPicPr>
            <a:picLocks noChangeAspect="1" noChangeArrowheads="1"/>
          </p:cNvPicPr>
          <p:nvPr/>
        </p:nvPicPr>
        <p:blipFill>
          <a:blip r:embed="rId2"/>
          <a:srcRect/>
          <a:stretch>
            <a:fillRect/>
          </a:stretch>
        </p:blipFill>
        <p:spPr bwMode="auto">
          <a:xfrm>
            <a:off x="7086600" y="1200150"/>
            <a:ext cx="1727200" cy="306705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0" y="609600"/>
            <a:ext cx="8839200" cy="1143000"/>
          </a:xfrm>
        </p:spPr>
        <p:txBody>
          <a:bodyPr/>
          <a:lstStyle/>
          <a:p>
            <a:r>
              <a:rPr lang="en-US" sz="3600" b="1"/>
              <a:t>PERENCANAAN KEPERAWATAN</a:t>
            </a:r>
          </a:p>
        </p:txBody>
      </p:sp>
      <p:sp>
        <p:nvSpPr>
          <p:cNvPr id="38915" name="Text Box 3"/>
          <p:cNvSpPr txBox="1">
            <a:spLocks noChangeArrowheads="1"/>
          </p:cNvSpPr>
          <p:nvPr/>
        </p:nvSpPr>
        <p:spPr bwMode="auto">
          <a:xfrm>
            <a:off x="381000" y="1828800"/>
            <a:ext cx="3200400" cy="946150"/>
          </a:xfrm>
          <a:prstGeom prst="rect">
            <a:avLst/>
          </a:prstGeom>
          <a:noFill/>
          <a:ln w="9525">
            <a:noFill/>
            <a:miter lim="800000"/>
            <a:headEnd/>
            <a:tailEnd/>
          </a:ln>
          <a:effectLst/>
        </p:spPr>
        <p:txBody>
          <a:bodyPr>
            <a:spAutoFit/>
          </a:bodyPr>
          <a:lstStyle/>
          <a:p>
            <a:pPr algn="l">
              <a:spcBef>
                <a:spcPct val="50000"/>
              </a:spcBef>
            </a:pPr>
            <a:r>
              <a:rPr lang="en-US" sz="2800" b="1">
                <a:solidFill>
                  <a:schemeClr val="tx1"/>
                </a:solidFill>
              </a:rPr>
              <a:t>Rencana Tindakan Keperawatan</a:t>
            </a:r>
          </a:p>
        </p:txBody>
      </p:sp>
      <p:sp>
        <p:nvSpPr>
          <p:cNvPr id="38916" name="Text Box 4"/>
          <p:cNvSpPr txBox="1">
            <a:spLocks noChangeArrowheads="1"/>
          </p:cNvSpPr>
          <p:nvPr/>
        </p:nvSpPr>
        <p:spPr bwMode="auto">
          <a:xfrm>
            <a:off x="5105400" y="1828800"/>
            <a:ext cx="3810000" cy="946150"/>
          </a:xfrm>
          <a:prstGeom prst="rect">
            <a:avLst/>
          </a:prstGeom>
          <a:noFill/>
          <a:ln w="9525">
            <a:noFill/>
            <a:miter lim="800000"/>
            <a:headEnd/>
            <a:tailEnd/>
          </a:ln>
          <a:effectLst/>
        </p:spPr>
        <p:txBody>
          <a:bodyPr>
            <a:spAutoFit/>
          </a:bodyPr>
          <a:lstStyle/>
          <a:p>
            <a:pPr algn="l">
              <a:spcBef>
                <a:spcPct val="50000"/>
              </a:spcBef>
            </a:pPr>
            <a:r>
              <a:rPr lang="en-US" sz="2800" b="1">
                <a:solidFill>
                  <a:schemeClr val="tx1"/>
                </a:solidFill>
              </a:rPr>
              <a:t>Standar Asuhan Keperawatan Kes jiwa</a:t>
            </a:r>
          </a:p>
        </p:txBody>
      </p:sp>
      <p:sp>
        <p:nvSpPr>
          <p:cNvPr id="38917" name="AutoShape 5"/>
          <p:cNvSpPr>
            <a:spLocks noChangeArrowheads="1"/>
          </p:cNvSpPr>
          <p:nvPr/>
        </p:nvSpPr>
        <p:spPr bwMode="auto">
          <a:xfrm>
            <a:off x="3657600" y="2133600"/>
            <a:ext cx="1295400" cy="304800"/>
          </a:xfrm>
          <a:prstGeom prst="rightArrow">
            <a:avLst>
              <a:gd name="adj1" fmla="val 50000"/>
              <a:gd name="adj2" fmla="val 106250"/>
            </a:avLst>
          </a:prstGeom>
          <a:solidFill>
            <a:srgbClr val="FFCC00"/>
          </a:solidFill>
          <a:ln w="9525">
            <a:solidFill>
              <a:schemeClr val="tx1"/>
            </a:solidFill>
            <a:miter lim="800000"/>
            <a:headEnd/>
            <a:tailEnd/>
          </a:ln>
          <a:effectLst/>
        </p:spPr>
        <p:txBody>
          <a:bodyPr wrap="none" anchor="ctr"/>
          <a:lstStyle/>
          <a:p>
            <a:endParaRPr lang="en-US"/>
          </a:p>
        </p:txBody>
      </p:sp>
      <p:sp>
        <p:nvSpPr>
          <p:cNvPr id="38919" name="AutoShape 7"/>
          <p:cNvSpPr>
            <a:spLocks noChangeArrowheads="1"/>
          </p:cNvSpPr>
          <p:nvPr/>
        </p:nvSpPr>
        <p:spPr bwMode="auto">
          <a:xfrm>
            <a:off x="3352800" y="2667000"/>
            <a:ext cx="1905000" cy="457200"/>
          </a:xfrm>
          <a:prstGeom prst="curvedDownArrow">
            <a:avLst>
              <a:gd name="adj1" fmla="val 83333"/>
              <a:gd name="adj2" fmla="val 166667"/>
              <a:gd name="adj3" fmla="val 33333"/>
            </a:avLst>
          </a:prstGeom>
          <a:solidFill>
            <a:srgbClr val="FFCC00"/>
          </a:solidFill>
          <a:ln w="9525">
            <a:solidFill>
              <a:schemeClr val="tx1"/>
            </a:solidFill>
            <a:miter lim="800000"/>
            <a:headEnd/>
            <a:tailEnd/>
          </a:ln>
          <a:effectLst/>
        </p:spPr>
        <p:txBody>
          <a:bodyPr wrap="none" anchor="ctr"/>
          <a:lstStyle/>
          <a:p>
            <a:endParaRPr lang="en-US"/>
          </a:p>
        </p:txBody>
      </p:sp>
      <p:sp>
        <p:nvSpPr>
          <p:cNvPr id="38920" name="Text Box 8"/>
          <p:cNvSpPr txBox="1">
            <a:spLocks noChangeArrowheads="1"/>
          </p:cNvSpPr>
          <p:nvPr/>
        </p:nvSpPr>
        <p:spPr bwMode="auto">
          <a:xfrm>
            <a:off x="1676400" y="3429000"/>
            <a:ext cx="5105400" cy="3028950"/>
          </a:xfrm>
          <a:prstGeom prst="rect">
            <a:avLst/>
          </a:prstGeom>
          <a:solidFill>
            <a:srgbClr val="FFFF99"/>
          </a:solidFill>
          <a:ln w="9525">
            <a:solidFill>
              <a:schemeClr val="tx1"/>
            </a:solidFill>
            <a:miter lim="800000"/>
            <a:headEnd/>
            <a:tailEnd/>
          </a:ln>
          <a:effectLst/>
        </p:spPr>
        <p:txBody>
          <a:bodyPr>
            <a:spAutoFit/>
          </a:bodyPr>
          <a:lstStyle/>
          <a:p>
            <a:pPr algn="l">
              <a:lnSpc>
                <a:spcPct val="70000"/>
              </a:lnSpc>
              <a:spcBef>
                <a:spcPct val="50000"/>
              </a:spcBef>
            </a:pPr>
            <a:r>
              <a:rPr lang="en-US" sz="2800" b="1">
                <a:solidFill>
                  <a:schemeClr val="tx1"/>
                </a:solidFill>
              </a:rPr>
              <a:t>Tindakan Psikoterapeutik:</a:t>
            </a:r>
          </a:p>
          <a:p>
            <a:pPr lvl="1" algn="l">
              <a:lnSpc>
                <a:spcPct val="70000"/>
              </a:lnSpc>
              <a:spcBef>
                <a:spcPct val="50000"/>
              </a:spcBef>
              <a:buFontTx/>
              <a:buChar char="•"/>
            </a:pPr>
            <a:r>
              <a:rPr lang="en-US" sz="2400" b="1">
                <a:solidFill>
                  <a:schemeClr val="tx1"/>
                </a:solidFill>
              </a:rPr>
              <a:t>Komunikasi terapeutik</a:t>
            </a:r>
          </a:p>
          <a:p>
            <a:pPr lvl="1" algn="l">
              <a:lnSpc>
                <a:spcPct val="70000"/>
              </a:lnSpc>
              <a:spcBef>
                <a:spcPct val="50000"/>
              </a:spcBef>
              <a:buFontTx/>
              <a:buChar char="•"/>
            </a:pPr>
            <a:r>
              <a:rPr lang="en-US" sz="2400" b="1">
                <a:solidFill>
                  <a:schemeClr val="tx1"/>
                </a:solidFill>
              </a:rPr>
              <a:t>Penkes ttg prinsip-prinsip kes </a:t>
            </a:r>
          </a:p>
          <a:p>
            <a:pPr lvl="1" algn="l">
              <a:lnSpc>
                <a:spcPct val="70000"/>
              </a:lnSpc>
              <a:spcBef>
                <a:spcPct val="50000"/>
              </a:spcBef>
            </a:pPr>
            <a:r>
              <a:rPr lang="en-US" sz="2400" b="1">
                <a:solidFill>
                  <a:schemeClr val="tx1"/>
                </a:solidFill>
              </a:rPr>
              <a:t>  jiwa &amp; ggn jiwa</a:t>
            </a:r>
          </a:p>
          <a:p>
            <a:pPr lvl="1" algn="l">
              <a:lnSpc>
                <a:spcPct val="70000"/>
              </a:lnSpc>
              <a:spcBef>
                <a:spcPct val="50000"/>
              </a:spcBef>
              <a:buFontTx/>
              <a:buChar char="•"/>
            </a:pPr>
            <a:r>
              <a:rPr lang="en-US" sz="2400" b="1">
                <a:solidFill>
                  <a:schemeClr val="tx1"/>
                </a:solidFill>
              </a:rPr>
              <a:t>Perawatan mandiri</a:t>
            </a:r>
          </a:p>
          <a:p>
            <a:pPr lvl="1" algn="l">
              <a:lnSpc>
                <a:spcPct val="70000"/>
              </a:lnSpc>
              <a:spcBef>
                <a:spcPct val="50000"/>
              </a:spcBef>
              <a:buFontTx/>
              <a:buChar char="•"/>
            </a:pPr>
            <a:r>
              <a:rPr lang="en-US" sz="2400" b="1">
                <a:solidFill>
                  <a:schemeClr val="tx1"/>
                </a:solidFill>
              </a:rPr>
              <a:t>Terapi modalitas </a:t>
            </a:r>
          </a:p>
          <a:p>
            <a:pPr lvl="1" algn="l">
              <a:lnSpc>
                <a:spcPct val="70000"/>
              </a:lnSpc>
              <a:spcBef>
                <a:spcPct val="50000"/>
              </a:spcBef>
              <a:buFontTx/>
              <a:buChar char="•"/>
            </a:pPr>
            <a:r>
              <a:rPr lang="en-US" sz="2400" b="1">
                <a:solidFill>
                  <a:schemeClr val="tx1"/>
                </a:solidFill>
              </a:rPr>
              <a:t>Tindakan kolaborasi</a:t>
            </a:r>
          </a:p>
        </p:txBody>
      </p:sp>
    </p:spTree>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2362200" y="990600"/>
            <a:ext cx="6019800" cy="2819400"/>
          </a:xfrm>
          <a:solidFill>
            <a:srgbClr val="FFFF99"/>
          </a:solidFill>
          <a:ln>
            <a:solidFill>
              <a:schemeClr val="tx1"/>
            </a:solidFill>
          </a:ln>
        </p:spPr>
        <p:txBody>
          <a:bodyPr>
            <a:normAutofit fontScale="90000"/>
          </a:bodyPr>
          <a:lstStyle/>
          <a:p>
            <a:r>
              <a:rPr lang="en-US" sz="3200"/>
              <a:t>Membutuhkan beberapa kali </a:t>
            </a:r>
            <a:br>
              <a:rPr lang="en-US" sz="3200"/>
            </a:br>
            <a:r>
              <a:rPr lang="en-US" sz="3200"/>
              <a:t>pertemuan </a:t>
            </a:r>
            <a:r>
              <a:rPr lang="en-US" sz="3200">
                <a:sym typeface="Wingdings" pitchFamily="2" charset="2"/>
              </a:rPr>
              <a:t>  </a:t>
            </a:r>
            <a:br>
              <a:rPr lang="en-US" sz="3200">
                <a:sym typeface="Wingdings" pitchFamily="2" charset="2"/>
              </a:rPr>
            </a:br>
            <a:r>
              <a:rPr lang="en-US" sz="3200">
                <a:sym typeface="Wingdings" pitchFamily="2" charset="2"/>
              </a:rPr>
              <a:t/>
            </a:r>
            <a:br>
              <a:rPr lang="en-US" sz="3200">
                <a:sym typeface="Wingdings" pitchFamily="2" charset="2"/>
              </a:rPr>
            </a:br>
            <a:r>
              <a:rPr lang="en-US" sz="3200">
                <a:sym typeface="Wingdings" pitchFamily="2" charset="2"/>
              </a:rPr>
              <a:t/>
            </a:r>
            <a:br>
              <a:rPr lang="en-US" sz="3200">
                <a:sym typeface="Wingdings" pitchFamily="2" charset="2"/>
              </a:rPr>
            </a:br>
            <a:r>
              <a:rPr lang="en-US" sz="3200">
                <a:sym typeface="Wingdings" pitchFamily="2" charset="2"/>
              </a:rPr>
              <a:t>Tercapainya kemampuan </a:t>
            </a:r>
            <a:br>
              <a:rPr lang="en-US" sz="3200">
                <a:sym typeface="Wingdings" pitchFamily="2" charset="2"/>
              </a:rPr>
            </a:br>
            <a:r>
              <a:rPr lang="en-US" sz="3200">
                <a:sym typeface="Wingdings" pitchFamily="2" charset="2"/>
              </a:rPr>
              <a:t>yang diharapkan</a:t>
            </a:r>
          </a:p>
        </p:txBody>
      </p:sp>
      <p:sp>
        <p:nvSpPr>
          <p:cNvPr id="39939" name="Text Box 3"/>
          <p:cNvSpPr txBox="1">
            <a:spLocks noChangeArrowheads="1"/>
          </p:cNvSpPr>
          <p:nvPr/>
        </p:nvSpPr>
        <p:spPr bwMode="auto">
          <a:xfrm>
            <a:off x="1295400" y="4495800"/>
            <a:ext cx="6553200" cy="1076325"/>
          </a:xfrm>
          <a:prstGeom prst="rect">
            <a:avLst/>
          </a:prstGeom>
          <a:solidFill>
            <a:srgbClr val="FFFF99"/>
          </a:solidFill>
          <a:ln w="9525">
            <a:solidFill>
              <a:schemeClr val="tx1"/>
            </a:solidFill>
            <a:miter lim="800000"/>
            <a:headEnd/>
            <a:tailEnd/>
          </a:ln>
          <a:effectLst/>
        </p:spPr>
        <p:txBody>
          <a:bodyPr>
            <a:spAutoFit/>
          </a:bodyPr>
          <a:lstStyle/>
          <a:p>
            <a:pPr>
              <a:spcBef>
                <a:spcPct val="50000"/>
              </a:spcBef>
            </a:pPr>
            <a:r>
              <a:rPr lang="en-US"/>
              <a:t>Ditujukan kepada individu, keluarga, kelompok, &amp; masyarakat </a:t>
            </a:r>
          </a:p>
        </p:txBody>
      </p:sp>
      <p:sp>
        <p:nvSpPr>
          <p:cNvPr id="39940" name="AutoShape 4"/>
          <p:cNvSpPr>
            <a:spLocks noChangeArrowheads="1"/>
          </p:cNvSpPr>
          <p:nvPr/>
        </p:nvSpPr>
        <p:spPr bwMode="auto">
          <a:xfrm>
            <a:off x="5105400" y="2209800"/>
            <a:ext cx="609600" cy="533400"/>
          </a:xfrm>
          <a:prstGeom prst="down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endParaRPr lang="en-US"/>
          </a:p>
        </p:txBody>
      </p:sp>
      <p:pic>
        <p:nvPicPr>
          <p:cNvPr id="39941" name="Picture 5" descr="BD04924_"/>
          <p:cNvPicPr>
            <a:picLocks noChangeAspect="1" noChangeArrowheads="1"/>
          </p:cNvPicPr>
          <p:nvPr/>
        </p:nvPicPr>
        <p:blipFill>
          <a:blip r:embed="rId2"/>
          <a:srcRect/>
          <a:stretch>
            <a:fillRect/>
          </a:stretch>
        </p:blipFill>
        <p:spPr bwMode="auto">
          <a:xfrm>
            <a:off x="322263" y="990600"/>
            <a:ext cx="1582737" cy="213360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304800" y="152400"/>
            <a:ext cx="2057400" cy="609600"/>
          </a:xfrm>
        </p:spPr>
        <p:txBody>
          <a:bodyPr>
            <a:normAutofit fontScale="90000"/>
          </a:bodyPr>
          <a:lstStyle/>
          <a:p>
            <a:pPr algn="l"/>
            <a:r>
              <a:rPr lang="en-US"/>
              <a:t>Fokus:</a:t>
            </a:r>
          </a:p>
        </p:txBody>
      </p:sp>
      <p:sp>
        <p:nvSpPr>
          <p:cNvPr id="41987" name="Text Box 3"/>
          <p:cNvSpPr txBox="1">
            <a:spLocks noChangeArrowheads="1"/>
          </p:cNvSpPr>
          <p:nvPr/>
        </p:nvSpPr>
        <p:spPr bwMode="auto">
          <a:xfrm>
            <a:off x="2209800" y="838200"/>
            <a:ext cx="3124200" cy="2282825"/>
          </a:xfrm>
          <a:prstGeom prst="rect">
            <a:avLst/>
          </a:prstGeom>
          <a:noFill/>
          <a:ln w="9525">
            <a:noFill/>
            <a:miter lim="800000"/>
            <a:headEnd/>
            <a:tailEnd/>
          </a:ln>
          <a:effectLst/>
        </p:spPr>
        <p:txBody>
          <a:bodyPr>
            <a:spAutoFit/>
          </a:bodyPr>
          <a:lstStyle/>
          <a:p>
            <a:pPr algn="just"/>
            <a:r>
              <a:rPr lang="en-US" sz="2400">
                <a:solidFill>
                  <a:schemeClr val="tx1"/>
                </a:solidFill>
                <a:latin typeface="Tahoma" pitchFamily="34" charset="0"/>
              </a:rPr>
              <a:t>	</a:t>
            </a:r>
            <a:r>
              <a:rPr lang="en-US" sz="2400" b="1">
                <a:solidFill>
                  <a:srgbClr val="9900CC"/>
                </a:solidFill>
                <a:latin typeface="Arial Black" pitchFamily="34" charset="0"/>
              </a:rPr>
              <a:t>INDIVIDU:</a:t>
            </a:r>
          </a:p>
          <a:p>
            <a:pPr algn="l"/>
            <a:r>
              <a:rPr lang="en-US" sz="2400">
                <a:solidFill>
                  <a:schemeClr val="tx1"/>
                </a:solidFill>
                <a:latin typeface="Tahoma" pitchFamily="34" charset="0"/>
              </a:rPr>
              <a:t> 	Peningkatan keterampilan dalam ADL &amp; keterampilan koping adaptif dalam mengatasi masalah</a:t>
            </a:r>
            <a:endParaRPr lang="en-US"/>
          </a:p>
        </p:txBody>
      </p:sp>
      <p:sp>
        <p:nvSpPr>
          <p:cNvPr id="41988" name="Text Box 4"/>
          <p:cNvSpPr txBox="1">
            <a:spLocks noChangeArrowheads="1"/>
          </p:cNvSpPr>
          <p:nvPr/>
        </p:nvSpPr>
        <p:spPr bwMode="auto">
          <a:xfrm>
            <a:off x="5562600" y="781050"/>
            <a:ext cx="2971800" cy="2647950"/>
          </a:xfrm>
          <a:prstGeom prst="rect">
            <a:avLst/>
          </a:prstGeom>
          <a:noFill/>
          <a:ln w="9525">
            <a:noFill/>
            <a:miter lim="800000"/>
            <a:headEnd/>
            <a:tailEnd/>
          </a:ln>
          <a:effectLst/>
        </p:spPr>
        <p:txBody>
          <a:bodyPr>
            <a:spAutoFit/>
          </a:bodyPr>
          <a:lstStyle/>
          <a:p>
            <a:pPr algn="r" eaLnBrk="0" hangingPunct="0"/>
            <a:r>
              <a:rPr lang="en-US" sz="2400" b="1">
                <a:solidFill>
                  <a:srgbClr val="9900CC"/>
                </a:solidFill>
                <a:latin typeface="Arial Black" pitchFamily="34" charset="0"/>
              </a:rPr>
              <a:t>KELUARGA</a:t>
            </a:r>
          </a:p>
          <a:p>
            <a:pPr algn="l" eaLnBrk="0" hangingPunct="0"/>
            <a:r>
              <a:rPr lang="en-US" sz="2400">
                <a:solidFill>
                  <a:schemeClr val="tx1"/>
                </a:solidFill>
                <a:latin typeface="Tahoma" pitchFamily="34" charset="0"/>
              </a:rPr>
              <a:t>Pemberdayaan keluarga dalam merawat pasien &amp; mensosialisasikan pasien dengan lingkungan</a:t>
            </a:r>
            <a:endParaRPr lang="en-US"/>
          </a:p>
        </p:txBody>
      </p:sp>
      <p:sp>
        <p:nvSpPr>
          <p:cNvPr id="41989" name="Text Box 5"/>
          <p:cNvSpPr txBox="1">
            <a:spLocks noChangeArrowheads="1"/>
          </p:cNvSpPr>
          <p:nvPr/>
        </p:nvSpPr>
        <p:spPr bwMode="auto">
          <a:xfrm>
            <a:off x="304800" y="3644900"/>
            <a:ext cx="3429000" cy="2282825"/>
          </a:xfrm>
          <a:prstGeom prst="rect">
            <a:avLst/>
          </a:prstGeom>
          <a:noFill/>
          <a:ln w="9525">
            <a:noFill/>
            <a:miter lim="800000"/>
            <a:headEnd/>
            <a:tailEnd/>
          </a:ln>
          <a:effectLst/>
        </p:spPr>
        <p:txBody>
          <a:bodyPr>
            <a:spAutoFit/>
          </a:bodyPr>
          <a:lstStyle/>
          <a:p>
            <a:pPr algn="r" eaLnBrk="0" hangingPunct="0"/>
            <a:r>
              <a:rPr lang="en-US" sz="2400" b="1">
                <a:solidFill>
                  <a:srgbClr val="9900CC"/>
                </a:solidFill>
                <a:latin typeface="Arial Black" pitchFamily="34" charset="0"/>
              </a:rPr>
              <a:t>KELOMPOK</a:t>
            </a:r>
          </a:p>
          <a:p>
            <a:pPr algn="l" eaLnBrk="0" hangingPunct="0"/>
            <a:r>
              <a:rPr lang="en-US" sz="2400">
                <a:solidFill>
                  <a:schemeClr val="tx1"/>
                </a:solidFill>
                <a:latin typeface="Tahoma" pitchFamily="34" charset="0"/>
              </a:rPr>
              <a:t>Kegiatan kelompok dalam rangka sosialisasi agar pasien mampu beradaptasi dengan lingkungan</a:t>
            </a:r>
            <a:endParaRPr lang="en-US"/>
          </a:p>
        </p:txBody>
      </p:sp>
      <p:sp>
        <p:nvSpPr>
          <p:cNvPr id="41990" name="Text Box 6"/>
          <p:cNvSpPr txBox="1">
            <a:spLocks noChangeArrowheads="1"/>
          </p:cNvSpPr>
          <p:nvPr/>
        </p:nvSpPr>
        <p:spPr bwMode="auto">
          <a:xfrm>
            <a:off x="4038600" y="3810000"/>
            <a:ext cx="5029200" cy="2647950"/>
          </a:xfrm>
          <a:prstGeom prst="rect">
            <a:avLst/>
          </a:prstGeom>
          <a:noFill/>
          <a:ln w="9525">
            <a:noFill/>
            <a:miter lim="800000"/>
            <a:headEnd/>
            <a:tailEnd/>
          </a:ln>
          <a:effectLst/>
        </p:spPr>
        <p:txBody>
          <a:bodyPr>
            <a:spAutoFit/>
          </a:bodyPr>
          <a:lstStyle/>
          <a:p>
            <a:pPr algn="l" eaLnBrk="0" hangingPunct="0"/>
            <a:r>
              <a:rPr lang="en-US" sz="2400" b="1">
                <a:solidFill>
                  <a:srgbClr val="9900CC"/>
                </a:solidFill>
                <a:latin typeface="Arial Black" pitchFamily="34" charset="0"/>
              </a:rPr>
              <a:t>            KOMUNITAS</a:t>
            </a:r>
          </a:p>
          <a:p>
            <a:pPr algn="l" eaLnBrk="0" hangingPunct="0"/>
            <a:r>
              <a:rPr lang="en-US" sz="2400">
                <a:solidFill>
                  <a:schemeClr val="tx1"/>
                </a:solidFill>
                <a:latin typeface="Tahoma" pitchFamily="34" charset="0"/>
              </a:rPr>
              <a:t>Peningkatan kesadaran masyarakat tentang kes jiwa &amp; gangguan jiwa, menggerakkan sumber-sumber yang ada di masyarakat yang dapat dimanfaatkan oleh pasien &amp; keluarga</a:t>
            </a:r>
            <a:endParaRPr lang="en-US"/>
          </a:p>
        </p:txBody>
      </p:sp>
      <p:pic>
        <p:nvPicPr>
          <p:cNvPr id="41991" name="Picture 7" descr="BD06662_"/>
          <p:cNvPicPr>
            <a:picLocks noChangeAspect="1" noChangeArrowheads="1"/>
          </p:cNvPicPr>
          <p:nvPr/>
        </p:nvPicPr>
        <p:blipFill>
          <a:blip r:embed="rId2"/>
          <a:srcRect/>
          <a:stretch>
            <a:fillRect/>
          </a:stretch>
        </p:blipFill>
        <p:spPr bwMode="auto">
          <a:xfrm>
            <a:off x="4191000" y="3473450"/>
            <a:ext cx="973138" cy="869950"/>
          </a:xfrm>
          <a:prstGeom prst="rect">
            <a:avLst/>
          </a:prstGeom>
          <a:noFill/>
        </p:spPr>
      </p:pic>
      <p:pic>
        <p:nvPicPr>
          <p:cNvPr id="41994" name="Picture 10" descr="PE02097_"/>
          <p:cNvPicPr>
            <a:picLocks noChangeAspect="1" noChangeArrowheads="1"/>
          </p:cNvPicPr>
          <p:nvPr/>
        </p:nvPicPr>
        <p:blipFill>
          <a:blip r:embed="rId3"/>
          <a:srcRect/>
          <a:stretch>
            <a:fillRect/>
          </a:stretch>
        </p:blipFill>
        <p:spPr bwMode="auto">
          <a:xfrm>
            <a:off x="228600" y="3016250"/>
            <a:ext cx="1371600" cy="1098550"/>
          </a:xfrm>
          <a:prstGeom prst="rect">
            <a:avLst/>
          </a:prstGeom>
          <a:noFill/>
        </p:spPr>
      </p:pic>
      <p:pic>
        <p:nvPicPr>
          <p:cNvPr id="41995" name="Picture 11" descr="PE01549_"/>
          <p:cNvPicPr>
            <a:picLocks noChangeAspect="1" noChangeArrowheads="1"/>
          </p:cNvPicPr>
          <p:nvPr/>
        </p:nvPicPr>
        <p:blipFill>
          <a:blip r:embed="rId4"/>
          <a:srcRect/>
          <a:stretch>
            <a:fillRect/>
          </a:stretch>
        </p:blipFill>
        <p:spPr bwMode="auto">
          <a:xfrm>
            <a:off x="1141413" y="990600"/>
            <a:ext cx="992187" cy="1354138"/>
          </a:xfrm>
          <a:prstGeom prst="rect">
            <a:avLst/>
          </a:prstGeom>
          <a:noFill/>
        </p:spPr>
      </p:pic>
      <p:pic>
        <p:nvPicPr>
          <p:cNvPr id="41997" name="Picture 13" descr="FAMIL115"/>
          <p:cNvPicPr>
            <a:picLocks noChangeAspect="1" noChangeArrowheads="1"/>
          </p:cNvPicPr>
          <p:nvPr/>
        </p:nvPicPr>
        <p:blipFill>
          <a:blip r:embed="rId5"/>
          <a:srcRect/>
          <a:stretch>
            <a:fillRect/>
          </a:stretch>
        </p:blipFill>
        <p:spPr bwMode="auto">
          <a:xfrm>
            <a:off x="5181600" y="127000"/>
            <a:ext cx="1371600" cy="1138238"/>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5" name="Oval 7"/>
          <p:cNvSpPr>
            <a:spLocks noChangeArrowheads="1"/>
          </p:cNvSpPr>
          <p:nvPr/>
        </p:nvSpPr>
        <p:spPr bwMode="auto">
          <a:xfrm>
            <a:off x="4876800" y="1295400"/>
            <a:ext cx="3810000" cy="2667000"/>
          </a:xfrm>
          <a:prstGeom prst="ellipse">
            <a:avLst/>
          </a:prstGeom>
          <a:solidFill>
            <a:srgbClr val="FFFF99"/>
          </a:solidFill>
          <a:ln w="9525">
            <a:solidFill>
              <a:schemeClr val="tx1"/>
            </a:solidFill>
            <a:round/>
            <a:headEnd/>
            <a:tailEnd/>
          </a:ln>
          <a:effectLst/>
        </p:spPr>
        <p:txBody>
          <a:bodyPr wrap="none" anchor="ctr"/>
          <a:lstStyle/>
          <a:p>
            <a:endParaRPr lang="en-US"/>
          </a:p>
        </p:txBody>
      </p:sp>
      <p:sp>
        <p:nvSpPr>
          <p:cNvPr id="43014" name="Oval 6"/>
          <p:cNvSpPr>
            <a:spLocks noChangeArrowheads="1"/>
          </p:cNvSpPr>
          <p:nvPr/>
        </p:nvSpPr>
        <p:spPr bwMode="auto">
          <a:xfrm>
            <a:off x="228600" y="1447800"/>
            <a:ext cx="3810000" cy="2667000"/>
          </a:xfrm>
          <a:prstGeom prst="ellipse">
            <a:avLst/>
          </a:prstGeom>
          <a:solidFill>
            <a:srgbClr val="FFFF99"/>
          </a:solidFill>
          <a:ln w="9525">
            <a:solidFill>
              <a:schemeClr val="tx1"/>
            </a:solidFill>
            <a:round/>
            <a:headEnd/>
            <a:tailEnd/>
          </a:ln>
          <a:effectLst/>
        </p:spPr>
        <p:txBody>
          <a:bodyPr wrap="none" anchor="ctr"/>
          <a:lstStyle/>
          <a:p>
            <a:endParaRPr lang="en-US"/>
          </a:p>
        </p:txBody>
      </p:sp>
      <p:sp>
        <p:nvSpPr>
          <p:cNvPr id="43010" name="Rectangle 2"/>
          <p:cNvSpPr>
            <a:spLocks noGrp="1" noChangeArrowheads="1"/>
          </p:cNvSpPr>
          <p:nvPr>
            <p:ph type="title"/>
          </p:nvPr>
        </p:nvSpPr>
        <p:spPr>
          <a:xfrm>
            <a:off x="685800" y="381000"/>
            <a:ext cx="7772400" cy="685800"/>
          </a:xfrm>
        </p:spPr>
        <p:txBody>
          <a:bodyPr>
            <a:normAutofit fontScale="90000"/>
          </a:bodyPr>
          <a:lstStyle/>
          <a:p>
            <a:r>
              <a:rPr lang="en-US"/>
              <a:t>TINDAKAN KEPERAWATAN</a:t>
            </a:r>
          </a:p>
        </p:txBody>
      </p:sp>
      <p:sp>
        <p:nvSpPr>
          <p:cNvPr id="43011" name="Text Box 3"/>
          <p:cNvSpPr txBox="1">
            <a:spLocks noChangeArrowheads="1"/>
          </p:cNvSpPr>
          <p:nvPr/>
        </p:nvSpPr>
        <p:spPr bwMode="auto">
          <a:xfrm>
            <a:off x="533400" y="1828800"/>
            <a:ext cx="3048000" cy="1800225"/>
          </a:xfrm>
          <a:prstGeom prst="rect">
            <a:avLst/>
          </a:prstGeom>
          <a:noFill/>
          <a:ln w="9525">
            <a:noFill/>
            <a:miter lim="800000"/>
            <a:headEnd/>
            <a:tailEnd/>
          </a:ln>
          <a:effectLst/>
        </p:spPr>
        <p:txBody>
          <a:bodyPr>
            <a:spAutoFit/>
          </a:bodyPr>
          <a:lstStyle/>
          <a:p>
            <a:pPr>
              <a:spcBef>
                <a:spcPct val="50000"/>
              </a:spcBef>
            </a:pPr>
            <a:r>
              <a:rPr lang="en-US" sz="2800"/>
              <a:t>Perawat bekerja sama dengan pasien, keluarga &amp; tim kesehatan lain</a:t>
            </a:r>
          </a:p>
        </p:txBody>
      </p:sp>
      <p:sp>
        <p:nvSpPr>
          <p:cNvPr id="43012" name="Text Box 4"/>
          <p:cNvSpPr txBox="1">
            <a:spLocks noChangeArrowheads="1"/>
          </p:cNvSpPr>
          <p:nvPr/>
        </p:nvSpPr>
        <p:spPr bwMode="auto">
          <a:xfrm>
            <a:off x="4800600" y="1752600"/>
            <a:ext cx="3962400" cy="1800225"/>
          </a:xfrm>
          <a:prstGeom prst="rect">
            <a:avLst/>
          </a:prstGeom>
          <a:noFill/>
          <a:ln w="9525">
            <a:noFill/>
            <a:miter lim="800000"/>
            <a:headEnd/>
            <a:tailEnd/>
          </a:ln>
          <a:effectLst/>
        </p:spPr>
        <p:txBody>
          <a:bodyPr>
            <a:spAutoFit/>
          </a:bodyPr>
          <a:lstStyle/>
          <a:p>
            <a:pPr>
              <a:spcBef>
                <a:spcPct val="50000"/>
              </a:spcBef>
            </a:pPr>
            <a:r>
              <a:rPr lang="en-US" sz="2800"/>
              <a:t>Tindakan keperawatan dilakukan sesuai dengan kebutuhan &amp; kondisi pasien saat ini</a:t>
            </a:r>
          </a:p>
        </p:txBody>
      </p:sp>
      <p:sp>
        <p:nvSpPr>
          <p:cNvPr id="43013" name="Text Box 5"/>
          <p:cNvSpPr txBox="1">
            <a:spLocks noChangeArrowheads="1"/>
          </p:cNvSpPr>
          <p:nvPr/>
        </p:nvSpPr>
        <p:spPr bwMode="auto">
          <a:xfrm>
            <a:off x="457200" y="4114800"/>
            <a:ext cx="8077200" cy="2373313"/>
          </a:xfrm>
          <a:prstGeom prst="rect">
            <a:avLst/>
          </a:prstGeom>
          <a:noFill/>
          <a:ln w="9525">
            <a:noFill/>
            <a:miter lim="800000"/>
            <a:headEnd/>
            <a:tailEnd/>
          </a:ln>
          <a:effectLst/>
        </p:spPr>
        <p:txBody>
          <a:bodyPr>
            <a:spAutoFit/>
          </a:bodyPr>
          <a:lstStyle/>
          <a:p>
            <a:pPr>
              <a:spcBef>
                <a:spcPct val="50000"/>
              </a:spcBef>
            </a:pPr>
            <a:r>
              <a:rPr lang="en-US" b="1"/>
              <a:t>Tujuan: </a:t>
            </a:r>
          </a:p>
          <a:p>
            <a:pPr>
              <a:lnSpc>
                <a:spcPct val="80000"/>
              </a:lnSpc>
              <a:spcBef>
                <a:spcPct val="50000"/>
              </a:spcBef>
            </a:pPr>
            <a:r>
              <a:rPr lang="en-US" sz="2800"/>
              <a:t>Memberdayakan pasien &amp; keluarga agar mampu mandiri memenuhi kebutuhannya</a:t>
            </a:r>
          </a:p>
          <a:p>
            <a:pPr>
              <a:lnSpc>
                <a:spcPct val="80000"/>
              </a:lnSpc>
              <a:spcBef>
                <a:spcPct val="50000"/>
              </a:spcBef>
            </a:pPr>
            <a:r>
              <a:rPr lang="en-US" sz="2800"/>
              <a:t>Meningkatkan ketrampilan koping dalam menyelesaikan masalah</a:t>
            </a:r>
          </a:p>
        </p:txBody>
      </p:sp>
      <p:sp>
        <p:nvSpPr>
          <p:cNvPr id="43016" name="AutoShape 8"/>
          <p:cNvSpPr>
            <a:spLocks noChangeArrowheads="1"/>
          </p:cNvSpPr>
          <p:nvPr/>
        </p:nvSpPr>
        <p:spPr bwMode="auto">
          <a:xfrm>
            <a:off x="4191000" y="2362200"/>
            <a:ext cx="609600" cy="609600"/>
          </a:xfrm>
          <a:prstGeom prst="leftRightArrow">
            <a:avLst>
              <a:gd name="adj1" fmla="val 50000"/>
              <a:gd name="adj2" fmla="val 20000"/>
            </a:avLst>
          </a:prstGeom>
          <a:solidFill>
            <a:srgbClr val="FF99FF"/>
          </a:solidFill>
          <a:ln w="9525">
            <a:solidFill>
              <a:schemeClr val="tx1"/>
            </a:solidFill>
            <a:miter lim="800000"/>
            <a:headEnd/>
            <a:tailEnd/>
          </a:ln>
          <a:effectLst/>
        </p:spPr>
        <p:txBody>
          <a:bodyPr wrap="none" anchor="ct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762000" y="609600"/>
            <a:ext cx="8001000" cy="5715000"/>
          </a:xfrm>
        </p:spPr>
        <p:txBody>
          <a:bodyPr>
            <a:normAutofit fontScale="90000"/>
          </a:bodyPr>
          <a:lstStyle/>
          <a:p>
            <a:pPr algn="l"/>
            <a:r>
              <a:rPr lang="en-US" sz="3200">
                <a:sym typeface="Wingdings" pitchFamily="2" charset="2"/>
              </a:rPr>
              <a:t/>
            </a:r>
            <a:br>
              <a:rPr lang="en-US" sz="3200">
                <a:sym typeface="Wingdings" pitchFamily="2" charset="2"/>
              </a:rPr>
            </a:br>
            <a:r>
              <a:rPr lang="en-US" sz="3200">
                <a:sym typeface="Wingdings" pitchFamily="2" charset="2"/>
              </a:rPr>
              <a:t>			</a:t>
            </a:r>
            <a:r>
              <a:rPr lang="en-US" sz="3600" b="1">
                <a:sym typeface="Wingdings" pitchFamily="2" charset="2"/>
              </a:rPr>
              <a:t>EVALUASI</a:t>
            </a:r>
            <a:r>
              <a:rPr lang="en-US" sz="4000" b="1">
                <a:sym typeface="Wingdings" pitchFamily="2" charset="2"/>
              </a:rPr>
              <a:t/>
            </a:r>
            <a:br>
              <a:rPr lang="en-US" sz="4000" b="1">
                <a:sym typeface="Wingdings" pitchFamily="2" charset="2"/>
              </a:rPr>
            </a:br>
            <a:r>
              <a:rPr lang="en-US" sz="4000" b="1">
                <a:sym typeface="Wingdings" pitchFamily="2" charset="2"/>
              </a:rPr>
              <a:t/>
            </a:r>
            <a:br>
              <a:rPr lang="en-US" sz="4000" b="1">
                <a:sym typeface="Wingdings" pitchFamily="2" charset="2"/>
              </a:rPr>
            </a:br>
            <a:r>
              <a:rPr lang="en-US" sz="4000" b="1">
                <a:sym typeface="Wingdings" pitchFamily="2" charset="2"/>
              </a:rPr>
              <a:t>Individu : </a:t>
            </a:r>
            <a:r>
              <a:rPr lang="en-US" sz="3200">
                <a:sym typeface="Wingdings" pitchFamily="2" charset="2"/>
              </a:rPr>
              <a:t>Pasien mampu:</a:t>
            </a:r>
            <a:br>
              <a:rPr lang="en-US" sz="3200">
                <a:sym typeface="Wingdings" pitchFamily="2" charset="2"/>
              </a:rPr>
            </a:br>
            <a:r>
              <a:rPr lang="en-US" sz="3200">
                <a:sym typeface="Wingdings" pitchFamily="2" charset="2"/>
              </a:rPr>
              <a:t/>
            </a:r>
            <a:br>
              <a:rPr lang="en-US" sz="3200">
                <a:sym typeface="Wingdings" pitchFamily="2" charset="2"/>
              </a:rPr>
            </a:br>
            <a:r>
              <a:rPr lang="en-US" sz="3200">
                <a:sym typeface="Wingdings" pitchFamily="2" charset="2"/>
              </a:rPr>
              <a:t>Melakukan aktivitas kehidupan sehari-hari</a:t>
            </a:r>
            <a:br>
              <a:rPr lang="en-US" sz="3200">
                <a:sym typeface="Wingdings" pitchFamily="2" charset="2"/>
              </a:rPr>
            </a:br>
            <a:r>
              <a:rPr lang="en-US" sz="3200">
                <a:sym typeface="Wingdings" pitchFamily="2" charset="2"/>
              </a:rPr>
              <a:t/>
            </a:r>
            <a:br>
              <a:rPr lang="en-US" sz="3200">
                <a:sym typeface="Wingdings" pitchFamily="2" charset="2"/>
              </a:rPr>
            </a:br>
            <a:r>
              <a:rPr lang="en-US" sz="3200">
                <a:sym typeface="Wingdings" pitchFamily="2" charset="2"/>
              </a:rPr>
              <a:t>Membina hubungan dengan org lain dilingkungannya</a:t>
            </a:r>
            <a:br>
              <a:rPr lang="en-US" sz="3200">
                <a:sym typeface="Wingdings" pitchFamily="2" charset="2"/>
              </a:rPr>
            </a:br>
            <a:r>
              <a:rPr lang="en-US" sz="3200">
                <a:sym typeface="Wingdings" pitchFamily="2" charset="2"/>
              </a:rPr>
              <a:t/>
            </a:r>
            <a:br>
              <a:rPr lang="en-US" sz="3200">
                <a:sym typeface="Wingdings" pitchFamily="2" charset="2"/>
              </a:rPr>
            </a:br>
            <a:r>
              <a:rPr lang="en-US" sz="3200">
                <a:sym typeface="Wingdings" pitchFamily="2" charset="2"/>
              </a:rPr>
              <a:t>Secara bertahap melakukan cara-cara penyelesaian masalah scr konstruktif</a:t>
            </a:r>
            <a:br>
              <a:rPr lang="en-US" sz="3200">
                <a:sym typeface="Wingdings" pitchFamily="2" charset="2"/>
              </a:rPr>
            </a:br>
            <a:endParaRPr lang="en-US" sz="3200">
              <a:sym typeface="Wingdings" pitchFamily="2" charset="2"/>
            </a:endParaRPr>
          </a:p>
        </p:txBody>
      </p:sp>
      <p:pic>
        <p:nvPicPr>
          <p:cNvPr id="45059" name="Picture 3" descr="BD21302_"/>
          <p:cNvPicPr>
            <a:picLocks noChangeAspect="1" noChangeArrowheads="1"/>
          </p:cNvPicPr>
          <p:nvPr/>
        </p:nvPicPr>
        <p:blipFill>
          <a:blip r:embed="rId2"/>
          <a:srcRect/>
          <a:stretch>
            <a:fillRect/>
          </a:stretch>
        </p:blipFill>
        <p:spPr bwMode="auto">
          <a:xfrm>
            <a:off x="304800" y="2971800"/>
            <a:ext cx="430213" cy="457200"/>
          </a:xfrm>
          <a:prstGeom prst="rect">
            <a:avLst/>
          </a:prstGeom>
          <a:noFill/>
        </p:spPr>
      </p:pic>
      <p:pic>
        <p:nvPicPr>
          <p:cNvPr id="45060" name="Picture 4" descr="BD21302_"/>
          <p:cNvPicPr>
            <a:picLocks noChangeAspect="1" noChangeArrowheads="1"/>
          </p:cNvPicPr>
          <p:nvPr/>
        </p:nvPicPr>
        <p:blipFill>
          <a:blip r:embed="rId2"/>
          <a:srcRect/>
          <a:stretch>
            <a:fillRect/>
          </a:stretch>
        </p:blipFill>
        <p:spPr bwMode="auto">
          <a:xfrm>
            <a:off x="304800" y="3886200"/>
            <a:ext cx="430213" cy="457200"/>
          </a:xfrm>
          <a:prstGeom prst="rect">
            <a:avLst/>
          </a:prstGeom>
          <a:noFill/>
        </p:spPr>
      </p:pic>
      <p:pic>
        <p:nvPicPr>
          <p:cNvPr id="45061" name="Picture 5" descr="BD21302_"/>
          <p:cNvPicPr>
            <a:picLocks noChangeAspect="1" noChangeArrowheads="1"/>
          </p:cNvPicPr>
          <p:nvPr/>
        </p:nvPicPr>
        <p:blipFill>
          <a:blip r:embed="rId2"/>
          <a:srcRect/>
          <a:stretch>
            <a:fillRect/>
          </a:stretch>
        </p:blipFill>
        <p:spPr bwMode="auto">
          <a:xfrm>
            <a:off x="304800" y="5334000"/>
            <a:ext cx="450850" cy="477838"/>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533400" y="1219200"/>
            <a:ext cx="8610600" cy="5029200"/>
          </a:xfrm>
        </p:spPr>
        <p:txBody>
          <a:bodyPr>
            <a:normAutofit fontScale="90000"/>
          </a:bodyPr>
          <a:lstStyle/>
          <a:p>
            <a:pPr algn="l">
              <a:lnSpc>
                <a:spcPct val="80000"/>
              </a:lnSpc>
              <a:buFont typeface="Wingdings" pitchFamily="2" charset="2"/>
              <a:buNone/>
            </a:pPr>
            <a:r>
              <a:rPr lang="en-US" sz="2400" b="1">
                <a:cs typeface="Times New Roman" charset="0"/>
              </a:rPr>
              <a:t>	</a:t>
            </a:r>
            <a:br>
              <a:rPr lang="en-US" sz="2400" b="1">
                <a:cs typeface="Times New Roman" charset="0"/>
              </a:rPr>
            </a:br>
            <a:r>
              <a:rPr lang="en-US" sz="2400" b="1">
                <a:cs typeface="Times New Roman" charset="0"/>
              </a:rPr>
              <a:t>	</a:t>
            </a:r>
            <a:r>
              <a:rPr lang="fr-FR" sz="2400">
                <a:latin typeface="Tahoma" pitchFamily="34" charset="0"/>
              </a:rPr>
              <a:t>Membantu memenuhi kebutuhan sehari-hari pasien 	hingga pasien mandiri</a:t>
            </a:r>
            <a:r>
              <a:rPr lang="en-US" sz="2400">
                <a:cs typeface="Times New Roman" charset="0"/>
              </a:rPr>
              <a:t/>
            </a:r>
            <a:br>
              <a:rPr lang="en-US" sz="2400">
                <a:cs typeface="Times New Roman" charset="0"/>
              </a:rPr>
            </a:br>
            <a:r>
              <a:rPr lang="en-US" sz="2400">
                <a:cs typeface="Times New Roman" charset="0"/>
              </a:rPr>
              <a:t>	</a:t>
            </a:r>
            <a:br>
              <a:rPr lang="en-US" sz="2400">
                <a:cs typeface="Times New Roman" charset="0"/>
              </a:rPr>
            </a:br>
            <a:r>
              <a:rPr lang="en-US" sz="2400">
                <a:cs typeface="Times New Roman" charset="0"/>
              </a:rPr>
              <a:t>	</a:t>
            </a:r>
            <a:r>
              <a:rPr lang="en-US" sz="2400">
                <a:latin typeface="Tahoma" pitchFamily="34" charset="0"/>
              </a:rPr>
              <a:t>Mengenal tanda dan gejala dini terjadinya gangguan 	jiwa</a:t>
            </a:r>
            <a:r>
              <a:rPr lang="en-US" sz="2400">
                <a:cs typeface="Times New Roman" charset="0"/>
              </a:rPr>
              <a:t/>
            </a:r>
            <a:br>
              <a:rPr lang="en-US" sz="2400">
                <a:cs typeface="Times New Roman" charset="0"/>
              </a:rPr>
            </a:br>
            <a:r>
              <a:rPr lang="en-US" sz="2400">
                <a:cs typeface="Times New Roman" charset="0"/>
              </a:rPr>
              <a:t>	</a:t>
            </a:r>
            <a:br>
              <a:rPr lang="en-US" sz="2400">
                <a:cs typeface="Times New Roman" charset="0"/>
              </a:rPr>
            </a:br>
            <a:r>
              <a:rPr lang="en-US" sz="2400">
                <a:cs typeface="Times New Roman" charset="0"/>
              </a:rPr>
              <a:t>	</a:t>
            </a:r>
            <a:r>
              <a:rPr lang="en-US" sz="2400">
                <a:latin typeface="Tahoma" pitchFamily="34" charset="0"/>
              </a:rPr>
              <a:t>Melakukan perawatan  pada anggota keluarga yang 	mengalami gangguan  jiwa atau kekambuhan</a:t>
            </a:r>
            <a:r>
              <a:rPr lang="en-US" sz="2400">
                <a:cs typeface="Times New Roman" charset="0"/>
              </a:rPr>
              <a:t/>
            </a:r>
            <a:br>
              <a:rPr lang="en-US" sz="2400">
                <a:cs typeface="Times New Roman" charset="0"/>
              </a:rPr>
            </a:br>
            <a:r>
              <a:rPr lang="en-US" sz="2400">
                <a:cs typeface="Times New Roman" charset="0"/>
              </a:rPr>
              <a:t>	</a:t>
            </a:r>
            <a:br>
              <a:rPr lang="en-US" sz="2400">
                <a:cs typeface="Times New Roman" charset="0"/>
              </a:rPr>
            </a:br>
            <a:r>
              <a:rPr lang="en-US" sz="2400">
                <a:cs typeface="Times New Roman" charset="0"/>
              </a:rPr>
              <a:t>	</a:t>
            </a:r>
            <a:r>
              <a:rPr lang="en-US" sz="2400">
                <a:latin typeface="Tahoma" pitchFamily="34" charset="0"/>
              </a:rPr>
              <a:t>Mengidentifikasi perilaku pasien yang membutuhkan 	konsultasi  segera</a:t>
            </a:r>
            <a:r>
              <a:rPr lang="en-US" sz="2400">
                <a:cs typeface="Times New Roman" charset="0"/>
              </a:rPr>
              <a:t/>
            </a:r>
            <a:br>
              <a:rPr lang="en-US" sz="2400">
                <a:cs typeface="Times New Roman" charset="0"/>
              </a:rPr>
            </a:br>
            <a:r>
              <a:rPr lang="en-US" sz="2400">
                <a:cs typeface="Times New Roman" charset="0"/>
              </a:rPr>
              <a:t>	</a:t>
            </a:r>
            <a:br>
              <a:rPr lang="en-US" sz="2400">
                <a:cs typeface="Times New Roman" charset="0"/>
              </a:rPr>
            </a:br>
            <a:r>
              <a:rPr lang="en-US" sz="2400">
                <a:cs typeface="Times New Roman" charset="0"/>
              </a:rPr>
              <a:t>	</a:t>
            </a:r>
            <a:r>
              <a:rPr lang="en-US" sz="2400">
                <a:latin typeface="Tahoma" pitchFamily="34" charset="0"/>
              </a:rPr>
              <a:t>Menggunakan sumber-sumber yang tersedia di 	masyarakat seperti </a:t>
            </a:r>
            <a:r>
              <a:rPr lang="nl-NL" sz="2400">
                <a:latin typeface="Tahoma" pitchFamily="34" charset="0"/>
              </a:rPr>
              <a:t>tetangga, teman dekat, pelayanan 	kesehatan terdekat.</a:t>
            </a:r>
            <a:r>
              <a:rPr lang="en-US" sz="2400">
                <a:cs typeface="Times New Roman" charset="0"/>
              </a:rPr>
              <a:t/>
            </a:r>
            <a:br>
              <a:rPr lang="en-US" sz="2400">
                <a:cs typeface="Times New Roman" charset="0"/>
              </a:rPr>
            </a:br>
            <a:endParaRPr lang="en-US" sz="2400">
              <a:cs typeface="Times New Roman" charset="0"/>
            </a:endParaRPr>
          </a:p>
        </p:txBody>
      </p:sp>
      <p:sp>
        <p:nvSpPr>
          <p:cNvPr id="46083" name="Text Box 3"/>
          <p:cNvSpPr txBox="1">
            <a:spLocks noChangeArrowheads="1"/>
          </p:cNvSpPr>
          <p:nvPr/>
        </p:nvSpPr>
        <p:spPr bwMode="auto">
          <a:xfrm>
            <a:off x="685800" y="304800"/>
            <a:ext cx="7010400" cy="641350"/>
          </a:xfrm>
          <a:prstGeom prst="rect">
            <a:avLst/>
          </a:prstGeom>
          <a:noFill/>
          <a:ln w="9525">
            <a:noFill/>
            <a:miter lim="800000"/>
            <a:headEnd/>
            <a:tailEnd/>
          </a:ln>
          <a:effectLst/>
        </p:spPr>
        <p:txBody>
          <a:bodyPr>
            <a:spAutoFit/>
          </a:bodyPr>
          <a:lstStyle/>
          <a:p>
            <a:pPr>
              <a:spcBef>
                <a:spcPct val="50000"/>
              </a:spcBef>
            </a:pPr>
            <a:r>
              <a:rPr lang="en-US" sz="3600" b="1"/>
              <a:t>KELUARGA : </a:t>
            </a:r>
            <a:r>
              <a:rPr lang="en-US" sz="2800" b="1"/>
              <a:t>Keluarga mampu</a:t>
            </a:r>
            <a:endParaRPr lang="en-US" sz="3600" b="1"/>
          </a:p>
        </p:txBody>
      </p:sp>
      <p:pic>
        <p:nvPicPr>
          <p:cNvPr id="46084" name="Picture 4" descr="BD21302_"/>
          <p:cNvPicPr>
            <a:picLocks noChangeAspect="1" noChangeArrowheads="1"/>
          </p:cNvPicPr>
          <p:nvPr/>
        </p:nvPicPr>
        <p:blipFill>
          <a:blip r:embed="rId2"/>
          <a:srcRect/>
          <a:stretch>
            <a:fillRect/>
          </a:stretch>
        </p:blipFill>
        <p:spPr bwMode="auto">
          <a:xfrm>
            <a:off x="865188" y="3276600"/>
            <a:ext cx="430212" cy="457200"/>
          </a:xfrm>
          <a:prstGeom prst="rect">
            <a:avLst/>
          </a:prstGeom>
          <a:noFill/>
        </p:spPr>
      </p:pic>
      <p:pic>
        <p:nvPicPr>
          <p:cNvPr id="46085" name="Picture 5" descr="BD21302_"/>
          <p:cNvPicPr>
            <a:picLocks noChangeAspect="1" noChangeArrowheads="1"/>
          </p:cNvPicPr>
          <p:nvPr/>
        </p:nvPicPr>
        <p:blipFill>
          <a:blip r:embed="rId2"/>
          <a:srcRect/>
          <a:stretch>
            <a:fillRect/>
          </a:stretch>
        </p:blipFill>
        <p:spPr bwMode="auto">
          <a:xfrm>
            <a:off x="865188" y="2438400"/>
            <a:ext cx="430212" cy="457200"/>
          </a:xfrm>
          <a:prstGeom prst="rect">
            <a:avLst/>
          </a:prstGeom>
          <a:noFill/>
        </p:spPr>
      </p:pic>
      <p:pic>
        <p:nvPicPr>
          <p:cNvPr id="46086" name="Picture 6" descr="BD21302_"/>
          <p:cNvPicPr>
            <a:picLocks noChangeAspect="1" noChangeArrowheads="1"/>
          </p:cNvPicPr>
          <p:nvPr/>
        </p:nvPicPr>
        <p:blipFill>
          <a:blip r:embed="rId2"/>
          <a:srcRect/>
          <a:stretch>
            <a:fillRect/>
          </a:stretch>
        </p:blipFill>
        <p:spPr bwMode="auto">
          <a:xfrm>
            <a:off x="865188" y="1524000"/>
            <a:ext cx="430212" cy="457200"/>
          </a:xfrm>
          <a:prstGeom prst="rect">
            <a:avLst/>
          </a:prstGeom>
          <a:noFill/>
        </p:spPr>
      </p:pic>
      <p:pic>
        <p:nvPicPr>
          <p:cNvPr id="46087" name="Picture 7" descr="BD21302_"/>
          <p:cNvPicPr>
            <a:picLocks noChangeAspect="1" noChangeArrowheads="1"/>
          </p:cNvPicPr>
          <p:nvPr/>
        </p:nvPicPr>
        <p:blipFill>
          <a:blip r:embed="rId2"/>
          <a:srcRect/>
          <a:stretch>
            <a:fillRect/>
          </a:stretch>
        </p:blipFill>
        <p:spPr bwMode="auto">
          <a:xfrm>
            <a:off x="865188" y="4191000"/>
            <a:ext cx="430212" cy="457200"/>
          </a:xfrm>
          <a:prstGeom prst="rect">
            <a:avLst/>
          </a:prstGeom>
          <a:noFill/>
        </p:spPr>
      </p:pic>
      <p:pic>
        <p:nvPicPr>
          <p:cNvPr id="46088" name="Picture 8" descr="BD21302_"/>
          <p:cNvPicPr>
            <a:picLocks noChangeAspect="1" noChangeArrowheads="1"/>
          </p:cNvPicPr>
          <p:nvPr/>
        </p:nvPicPr>
        <p:blipFill>
          <a:blip r:embed="rId2"/>
          <a:srcRect/>
          <a:stretch>
            <a:fillRect/>
          </a:stretch>
        </p:blipFill>
        <p:spPr bwMode="auto">
          <a:xfrm>
            <a:off x="865188" y="5029200"/>
            <a:ext cx="430212" cy="45720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8706" name="Picture 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a:effectLst/>
        </p:spPr>
      </p:pic>
      <p:pic>
        <p:nvPicPr>
          <p:cNvPr id="328707" name="Picture 3" descr="J0283295"/>
          <p:cNvPicPr>
            <a:picLocks noChangeAspect="1" noChangeArrowheads="1" noCrop="1"/>
          </p:cNvPicPr>
          <p:nvPr/>
        </p:nvPicPr>
        <p:blipFill>
          <a:blip r:embed="rId3"/>
          <a:srcRect/>
          <a:stretch>
            <a:fillRect/>
          </a:stretch>
        </p:blipFill>
        <p:spPr bwMode="auto">
          <a:xfrm>
            <a:off x="914400" y="646113"/>
            <a:ext cx="833438" cy="911225"/>
          </a:xfrm>
          <a:prstGeom prst="rect">
            <a:avLst/>
          </a:prstGeom>
          <a:noFill/>
          <a:ln w="9525">
            <a:noFill/>
            <a:miter lim="800000"/>
            <a:headEnd/>
            <a:tailEnd/>
          </a:ln>
          <a:effectLst/>
        </p:spPr>
      </p:pic>
      <p:pic>
        <p:nvPicPr>
          <p:cNvPr id="328708" name="Picture 4" descr="J0283273"/>
          <p:cNvPicPr>
            <a:picLocks noChangeAspect="1" noChangeArrowheads="1" noCrop="1"/>
          </p:cNvPicPr>
          <p:nvPr/>
        </p:nvPicPr>
        <p:blipFill>
          <a:blip r:embed="rId4"/>
          <a:srcRect/>
          <a:stretch>
            <a:fillRect/>
          </a:stretch>
        </p:blipFill>
        <p:spPr bwMode="auto">
          <a:xfrm>
            <a:off x="4191000" y="3354388"/>
            <a:ext cx="882650" cy="1006475"/>
          </a:xfrm>
          <a:prstGeom prst="rect">
            <a:avLst/>
          </a:prstGeom>
          <a:noFill/>
          <a:ln w="9525">
            <a:noFill/>
            <a:miter lim="800000"/>
            <a:headEnd/>
            <a:tailEnd/>
          </a:ln>
          <a:effectLst/>
        </p:spPr>
      </p:pic>
      <p:pic>
        <p:nvPicPr>
          <p:cNvPr id="328709" name="Picture 5" descr="J0283273"/>
          <p:cNvPicPr>
            <a:picLocks noChangeAspect="1" noChangeArrowheads="1" noCrop="1"/>
          </p:cNvPicPr>
          <p:nvPr/>
        </p:nvPicPr>
        <p:blipFill>
          <a:blip r:embed="rId4"/>
          <a:srcRect/>
          <a:stretch>
            <a:fillRect/>
          </a:stretch>
        </p:blipFill>
        <p:spPr bwMode="auto">
          <a:xfrm>
            <a:off x="1752600" y="1222375"/>
            <a:ext cx="833438" cy="911225"/>
          </a:xfrm>
          <a:prstGeom prst="rect">
            <a:avLst/>
          </a:prstGeom>
          <a:noFill/>
          <a:ln w="9525">
            <a:noFill/>
            <a:miter lim="800000"/>
            <a:headEnd/>
            <a:tailEnd/>
          </a:ln>
          <a:effectLst/>
        </p:spPr>
      </p:pic>
      <p:pic>
        <p:nvPicPr>
          <p:cNvPr id="328710" name="Picture 6" descr="J0283273"/>
          <p:cNvPicPr>
            <a:picLocks noChangeAspect="1" noChangeArrowheads="1" noCrop="1"/>
          </p:cNvPicPr>
          <p:nvPr/>
        </p:nvPicPr>
        <p:blipFill>
          <a:blip r:embed="rId4"/>
          <a:srcRect/>
          <a:stretch>
            <a:fillRect/>
          </a:stretch>
        </p:blipFill>
        <p:spPr bwMode="auto">
          <a:xfrm>
            <a:off x="5943600" y="4422775"/>
            <a:ext cx="881063" cy="1003300"/>
          </a:xfrm>
          <a:prstGeom prst="rect">
            <a:avLst/>
          </a:prstGeom>
          <a:noFill/>
          <a:ln w="9525">
            <a:noFill/>
            <a:miter lim="800000"/>
            <a:headEnd/>
            <a:tailEnd/>
          </a:ln>
          <a:effectLst/>
        </p:spPr>
      </p:pic>
      <p:pic>
        <p:nvPicPr>
          <p:cNvPr id="328711" name="Picture 7" descr="J0283291"/>
          <p:cNvPicPr>
            <a:picLocks noChangeAspect="1" noChangeArrowheads="1" noCrop="1"/>
          </p:cNvPicPr>
          <p:nvPr/>
        </p:nvPicPr>
        <p:blipFill>
          <a:blip r:embed="rId5"/>
          <a:srcRect/>
          <a:stretch>
            <a:fillRect/>
          </a:stretch>
        </p:blipFill>
        <p:spPr bwMode="auto">
          <a:xfrm>
            <a:off x="3400425" y="2493963"/>
            <a:ext cx="809625" cy="863600"/>
          </a:xfrm>
          <a:prstGeom prst="rect">
            <a:avLst/>
          </a:prstGeom>
          <a:noFill/>
        </p:spPr>
      </p:pic>
      <p:pic>
        <p:nvPicPr>
          <p:cNvPr id="328712" name="Picture 8" descr="J0283285"/>
          <p:cNvPicPr>
            <a:picLocks noChangeAspect="1" noChangeArrowheads="1" noCrop="1"/>
          </p:cNvPicPr>
          <p:nvPr/>
        </p:nvPicPr>
        <p:blipFill>
          <a:blip r:embed="rId6"/>
          <a:srcRect/>
          <a:stretch>
            <a:fillRect/>
          </a:stretch>
        </p:blipFill>
        <p:spPr bwMode="auto">
          <a:xfrm>
            <a:off x="6858000" y="4953000"/>
            <a:ext cx="809625" cy="809625"/>
          </a:xfrm>
          <a:prstGeom prst="rect">
            <a:avLst/>
          </a:prstGeom>
          <a:noFill/>
        </p:spPr>
      </p:pic>
      <p:pic>
        <p:nvPicPr>
          <p:cNvPr id="328713" name="Picture 9" descr="J0283291"/>
          <p:cNvPicPr>
            <a:picLocks noChangeAspect="1" noChangeArrowheads="1" noCrop="1"/>
          </p:cNvPicPr>
          <p:nvPr/>
        </p:nvPicPr>
        <p:blipFill>
          <a:blip r:embed="rId5"/>
          <a:srcRect/>
          <a:stretch>
            <a:fillRect/>
          </a:stretch>
        </p:blipFill>
        <p:spPr bwMode="auto">
          <a:xfrm>
            <a:off x="2590800" y="1827213"/>
            <a:ext cx="809625" cy="881062"/>
          </a:xfrm>
          <a:prstGeom prst="rect">
            <a:avLst/>
          </a:prstGeom>
          <a:noFill/>
        </p:spPr>
      </p:pic>
      <p:pic>
        <p:nvPicPr>
          <p:cNvPr id="328714" name="Picture 10" descr="J0283284"/>
          <p:cNvPicPr>
            <a:picLocks noChangeAspect="1" noChangeArrowheads="1" noCrop="1"/>
          </p:cNvPicPr>
          <p:nvPr/>
        </p:nvPicPr>
        <p:blipFill>
          <a:blip r:embed="rId7"/>
          <a:srcRect/>
          <a:stretch>
            <a:fillRect/>
          </a:stretch>
        </p:blipFill>
        <p:spPr bwMode="auto">
          <a:xfrm>
            <a:off x="5105400" y="3962400"/>
            <a:ext cx="809625" cy="881063"/>
          </a:xfrm>
          <a:prstGeom prst="rect">
            <a:avLst/>
          </a:prstGeom>
          <a:noFill/>
        </p:spPr>
      </p:pic>
      <p:pic>
        <p:nvPicPr>
          <p:cNvPr id="328715" name="Picture 11" descr="j0383308[1]"/>
          <p:cNvPicPr>
            <a:picLocks noChangeAspect="1" noChangeArrowheads="1"/>
          </p:cNvPicPr>
          <p:nvPr/>
        </p:nvPicPr>
        <p:blipFill>
          <a:blip r:embed="rId8"/>
          <a:srcRect/>
          <a:stretch>
            <a:fillRect/>
          </a:stretch>
        </p:blipFill>
        <p:spPr bwMode="auto">
          <a:xfrm>
            <a:off x="5334000" y="533400"/>
            <a:ext cx="3581400" cy="2743200"/>
          </a:xfrm>
          <a:prstGeom prst="rect">
            <a:avLst/>
          </a:prstGeom>
          <a:noFill/>
          <a:ln w="9525">
            <a:noFill/>
            <a:miter lim="800000"/>
            <a:headEnd/>
            <a:tailEnd/>
          </a:ln>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a:xfrm>
            <a:off x="685800" y="1524000"/>
            <a:ext cx="7772400" cy="4572000"/>
          </a:xfrm>
        </p:spPr>
        <p:txBody>
          <a:bodyPr/>
          <a:lstStyle/>
          <a:p>
            <a:pPr algn="ctr">
              <a:buFontTx/>
              <a:buNone/>
            </a:pPr>
            <a:r>
              <a:rPr lang="en-US" sz="3600" b="1">
                <a:latin typeface="Tahoma" pitchFamily="34" charset="0"/>
              </a:rPr>
              <a:t>Kesehatan jiwa </a:t>
            </a:r>
          </a:p>
          <a:p>
            <a:pPr algn="ctr">
              <a:buFontTx/>
              <a:buNone/>
            </a:pPr>
            <a:r>
              <a:rPr lang="en-US" sz="3600" b="1">
                <a:latin typeface="Tahoma" pitchFamily="34" charset="0"/>
              </a:rPr>
              <a:t>bukan sekedar terbebas dari gangguan jiwa, </a:t>
            </a:r>
          </a:p>
          <a:p>
            <a:pPr algn="ctr">
              <a:buFontTx/>
              <a:buNone/>
            </a:pPr>
            <a:r>
              <a:rPr lang="en-US" sz="3600" b="1" i="1">
                <a:solidFill>
                  <a:srgbClr val="FF0000"/>
                </a:solidFill>
                <a:latin typeface="Tahoma" pitchFamily="34" charset="0"/>
              </a:rPr>
              <a:t>tetapi </a:t>
            </a:r>
          </a:p>
          <a:p>
            <a:pPr algn="ctr">
              <a:buFontTx/>
              <a:buNone/>
            </a:pPr>
            <a:r>
              <a:rPr lang="en-US" sz="3600" b="1">
                <a:latin typeface="Tahoma" pitchFamily="34" charset="0"/>
              </a:rPr>
              <a:t>  sesuatu yang dibutuhkan oleh semua orang</a:t>
            </a:r>
            <a:endParaRPr lang="en-US" sz="3600">
              <a:cs typeface="Times New Roman" charset="0"/>
            </a:endParaRPr>
          </a:p>
          <a:p>
            <a:pPr>
              <a:buFontTx/>
              <a:buNone/>
            </a:pPr>
            <a:endParaRPr lang="en-US" sz="3600"/>
          </a:p>
        </p:txBody>
      </p:sp>
      <p:pic>
        <p:nvPicPr>
          <p:cNvPr id="11268" name="Picture 4" descr="BD04924_"/>
          <p:cNvPicPr>
            <a:picLocks noChangeAspect="1" noChangeArrowheads="1"/>
          </p:cNvPicPr>
          <p:nvPr/>
        </p:nvPicPr>
        <p:blipFill>
          <a:blip r:embed="rId2"/>
          <a:srcRect/>
          <a:stretch>
            <a:fillRect/>
          </a:stretch>
        </p:blipFill>
        <p:spPr bwMode="auto">
          <a:xfrm>
            <a:off x="152400" y="381000"/>
            <a:ext cx="1582738" cy="213360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533400" y="381000"/>
            <a:ext cx="8001000" cy="609600"/>
          </a:xfrm>
        </p:spPr>
        <p:txBody>
          <a:bodyPr>
            <a:normAutofit fontScale="90000"/>
          </a:bodyPr>
          <a:lstStyle/>
          <a:p>
            <a:r>
              <a:rPr lang="en-US" sz="4800" b="1"/>
              <a:t>CIRI-CIRI SEHAT JIWA</a:t>
            </a:r>
          </a:p>
        </p:txBody>
      </p:sp>
      <p:sp>
        <p:nvSpPr>
          <p:cNvPr id="6147" name="Rectangle 3"/>
          <p:cNvSpPr>
            <a:spLocks noGrp="1" noChangeArrowheads="1"/>
          </p:cNvSpPr>
          <p:nvPr>
            <p:ph idx="1"/>
          </p:nvPr>
        </p:nvSpPr>
        <p:spPr>
          <a:xfrm>
            <a:off x="304800" y="1295400"/>
            <a:ext cx="8610600" cy="5334000"/>
          </a:xfrm>
        </p:spPr>
        <p:txBody>
          <a:bodyPr/>
          <a:lstStyle/>
          <a:p>
            <a:r>
              <a:rPr lang="en-US" sz="2400">
                <a:solidFill>
                  <a:srgbClr val="A61202"/>
                </a:solidFill>
              </a:rPr>
              <a:t>Bersikap positif terhadap diri sendiri</a:t>
            </a:r>
          </a:p>
          <a:p>
            <a:r>
              <a:rPr lang="en-US" sz="2400">
                <a:solidFill>
                  <a:srgbClr val="A61202"/>
                </a:solidFill>
              </a:rPr>
              <a:t>Mampu tumbuh, berkembang &amp; mencapai aktualisasi diri</a:t>
            </a:r>
          </a:p>
          <a:p>
            <a:r>
              <a:rPr lang="en-US" sz="2400">
                <a:solidFill>
                  <a:srgbClr val="A61202"/>
                </a:solidFill>
              </a:rPr>
              <a:t>Mampu mengatasi stress/perubahan pd dirinya</a:t>
            </a:r>
          </a:p>
          <a:p>
            <a:r>
              <a:rPr lang="en-US" sz="2400">
                <a:solidFill>
                  <a:srgbClr val="A61202"/>
                </a:solidFill>
              </a:rPr>
              <a:t>Bertanggung jawab thd keputusan &amp; tindakan yang diambil</a:t>
            </a:r>
          </a:p>
          <a:p>
            <a:r>
              <a:rPr lang="en-US" sz="2400">
                <a:solidFill>
                  <a:srgbClr val="A61202"/>
                </a:solidFill>
              </a:rPr>
              <a:t>Persepsi realistik</a:t>
            </a:r>
          </a:p>
          <a:p>
            <a:r>
              <a:rPr lang="en-US" sz="2400">
                <a:solidFill>
                  <a:srgbClr val="A61202"/>
                </a:solidFill>
              </a:rPr>
              <a:t>Menghargai perasaan &amp; sikap orang lain</a:t>
            </a:r>
          </a:p>
          <a:p>
            <a:r>
              <a:rPr lang="en-US" sz="2400">
                <a:solidFill>
                  <a:srgbClr val="A61202"/>
                </a:solidFill>
              </a:rPr>
              <a:t>Menyesuaikan diri dengan lingkungan</a:t>
            </a:r>
          </a:p>
        </p:txBody>
      </p:sp>
      <p:pic>
        <p:nvPicPr>
          <p:cNvPr id="6148" name="Picture 4" descr="C:\Program Files\Common Files\Microsoft Shared\Clipart\cagcat50\en00349_.wmf"/>
          <p:cNvPicPr>
            <a:picLocks noChangeAspect="1" noChangeArrowheads="1"/>
          </p:cNvPicPr>
          <p:nvPr/>
        </p:nvPicPr>
        <p:blipFill>
          <a:blip r:embed="rId2"/>
          <a:srcRect/>
          <a:stretch>
            <a:fillRect/>
          </a:stretch>
        </p:blipFill>
        <p:spPr bwMode="auto">
          <a:xfrm>
            <a:off x="1905000" y="4419600"/>
            <a:ext cx="4597400" cy="213360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p:cNvSpPr>
            <a:spLocks noChangeArrowheads="1"/>
          </p:cNvSpPr>
          <p:nvPr/>
        </p:nvSpPr>
        <p:spPr bwMode="auto">
          <a:xfrm>
            <a:off x="457200" y="381000"/>
            <a:ext cx="8001000" cy="685800"/>
          </a:xfrm>
          <a:prstGeom prst="rect">
            <a:avLst/>
          </a:prstGeom>
          <a:noFill/>
          <a:ln w="15875">
            <a:solidFill>
              <a:schemeClr val="tx1"/>
            </a:solidFill>
            <a:miter lim="800000"/>
            <a:headEnd/>
            <a:tailEnd/>
          </a:ln>
          <a:effectLst/>
        </p:spPr>
        <p:txBody>
          <a:bodyPr anchor="b"/>
          <a:lstStyle/>
          <a:p>
            <a:r>
              <a:rPr lang="en-US" sz="4400" b="1">
                <a:solidFill>
                  <a:srgbClr val="0033CC"/>
                </a:solidFill>
              </a:rPr>
              <a:t>MASALAH PSIKOSOSIAL</a:t>
            </a:r>
          </a:p>
        </p:txBody>
      </p:sp>
      <p:sp>
        <p:nvSpPr>
          <p:cNvPr id="7175" name="Text Box 7"/>
          <p:cNvSpPr txBox="1">
            <a:spLocks noChangeArrowheads="1"/>
          </p:cNvSpPr>
          <p:nvPr/>
        </p:nvSpPr>
        <p:spPr bwMode="auto">
          <a:xfrm>
            <a:off x="1219200" y="1135063"/>
            <a:ext cx="7010400" cy="2287587"/>
          </a:xfrm>
          <a:prstGeom prst="rect">
            <a:avLst/>
          </a:prstGeom>
          <a:noFill/>
          <a:ln w="9525">
            <a:noFill/>
            <a:miter lim="800000"/>
            <a:headEnd/>
            <a:tailEnd/>
          </a:ln>
          <a:effectLst/>
        </p:spPr>
        <p:txBody>
          <a:bodyPr>
            <a:spAutoFit/>
          </a:bodyPr>
          <a:lstStyle/>
          <a:p>
            <a:pPr>
              <a:spcBef>
                <a:spcPct val="50000"/>
              </a:spcBef>
            </a:pPr>
            <a:r>
              <a:rPr lang="en-US" sz="3600" b="1">
                <a:solidFill>
                  <a:schemeClr val="tx1"/>
                </a:solidFill>
              </a:rPr>
              <a:t>Setiap perubahan dalam kehidupan individu baik yang bersifat psikologis ataupun sosial </a:t>
            </a:r>
          </a:p>
          <a:p>
            <a:pPr algn="l">
              <a:spcBef>
                <a:spcPct val="50000"/>
              </a:spcBef>
            </a:pPr>
            <a:endParaRPr lang="en-US" sz="2400">
              <a:solidFill>
                <a:schemeClr val="tx1"/>
              </a:solidFill>
            </a:endParaRPr>
          </a:p>
        </p:txBody>
      </p:sp>
      <p:sp>
        <p:nvSpPr>
          <p:cNvPr id="7177" name="Text Box 9"/>
          <p:cNvSpPr txBox="1">
            <a:spLocks noChangeArrowheads="1"/>
          </p:cNvSpPr>
          <p:nvPr/>
        </p:nvSpPr>
        <p:spPr bwMode="auto">
          <a:xfrm>
            <a:off x="228600" y="3322638"/>
            <a:ext cx="2438400" cy="1554162"/>
          </a:xfrm>
          <a:prstGeom prst="rect">
            <a:avLst/>
          </a:prstGeom>
          <a:noFill/>
          <a:ln w="9525">
            <a:noFill/>
            <a:miter lim="800000"/>
            <a:headEnd/>
            <a:tailEnd/>
          </a:ln>
          <a:effectLst/>
        </p:spPr>
        <p:txBody>
          <a:bodyPr>
            <a:spAutoFit/>
          </a:bodyPr>
          <a:lstStyle/>
          <a:p>
            <a:pPr algn="l">
              <a:spcBef>
                <a:spcPct val="50000"/>
              </a:spcBef>
            </a:pPr>
            <a:r>
              <a:rPr lang="en-US" b="1">
                <a:solidFill>
                  <a:schemeClr val="tx1"/>
                </a:solidFill>
              </a:rPr>
              <a:t>Mempunyai pengaruh timbal balik </a:t>
            </a:r>
            <a:endParaRPr lang="en-US">
              <a:solidFill>
                <a:schemeClr val="tx1"/>
              </a:solidFill>
            </a:endParaRPr>
          </a:p>
        </p:txBody>
      </p:sp>
      <p:sp>
        <p:nvSpPr>
          <p:cNvPr id="7178" name="Text Box 10"/>
          <p:cNvSpPr txBox="1">
            <a:spLocks noChangeArrowheads="1"/>
          </p:cNvSpPr>
          <p:nvPr/>
        </p:nvSpPr>
        <p:spPr bwMode="auto">
          <a:xfrm>
            <a:off x="3276600" y="3471863"/>
            <a:ext cx="3048000" cy="3081337"/>
          </a:xfrm>
          <a:prstGeom prst="rect">
            <a:avLst/>
          </a:prstGeom>
          <a:noFill/>
          <a:ln w="9525">
            <a:noFill/>
            <a:miter lim="800000"/>
            <a:headEnd/>
            <a:tailEnd/>
          </a:ln>
          <a:effectLst/>
        </p:spPr>
        <p:txBody>
          <a:bodyPr>
            <a:spAutoFit/>
          </a:bodyPr>
          <a:lstStyle/>
          <a:p>
            <a:pPr algn="l">
              <a:spcBef>
                <a:spcPct val="50000"/>
              </a:spcBef>
            </a:pPr>
            <a:r>
              <a:rPr lang="en-US" sz="2800" b="1">
                <a:solidFill>
                  <a:schemeClr val="tx1"/>
                </a:solidFill>
              </a:rPr>
              <a:t>Berpotensi cukup besar sebagai faktor penyebab terjadinya gangguan jiwa/kesehatan secara nyata</a:t>
            </a:r>
          </a:p>
        </p:txBody>
      </p:sp>
      <p:sp>
        <p:nvSpPr>
          <p:cNvPr id="7179" name="Text Box 11"/>
          <p:cNvSpPr txBox="1">
            <a:spLocks noChangeArrowheads="1"/>
          </p:cNvSpPr>
          <p:nvPr/>
        </p:nvSpPr>
        <p:spPr bwMode="auto">
          <a:xfrm>
            <a:off x="6781800" y="3429000"/>
            <a:ext cx="2362200" cy="3016250"/>
          </a:xfrm>
          <a:prstGeom prst="rect">
            <a:avLst/>
          </a:prstGeom>
          <a:noFill/>
          <a:ln w="9525">
            <a:noFill/>
            <a:miter lim="800000"/>
            <a:headEnd/>
            <a:tailEnd/>
          </a:ln>
          <a:effectLst/>
        </p:spPr>
        <p:txBody>
          <a:bodyPr>
            <a:spAutoFit/>
          </a:bodyPr>
          <a:lstStyle/>
          <a:p>
            <a:pPr algn="l">
              <a:spcBef>
                <a:spcPct val="50000"/>
              </a:spcBef>
            </a:pPr>
            <a:r>
              <a:rPr lang="en-US" b="1">
                <a:solidFill>
                  <a:schemeClr val="tx1"/>
                </a:solidFill>
              </a:rPr>
              <a:t>Masalah kesehatan jiwa yang berdampak pada lingk. sosial</a:t>
            </a:r>
          </a:p>
        </p:txBody>
      </p:sp>
      <p:sp>
        <p:nvSpPr>
          <p:cNvPr id="7180" name="AutoShape 12"/>
          <p:cNvSpPr>
            <a:spLocks noChangeArrowheads="1"/>
          </p:cNvSpPr>
          <p:nvPr/>
        </p:nvSpPr>
        <p:spPr bwMode="auto">
          <a:xfrm>
            <a:off x="609600" y="2667000"/>
            <a:ext cx="533400" cy="762000"/>
          </a:xfrm>
          <a:prstGeom prst="curvedRightArrow">
            <a:avLst>
              <a:gd name="adj1" fmla="val 28571"/>
              <a:gd name="adj2" fmla="val 57143"/>
              <a:gd name="adj3" fmla="val 33333"/>
            </a:avLst>
          </a:prstGeom>
          <a:solidFill>
            <a:srgbClr val="FF0000"/>
          </a:solidFill>
          <a:ln w="9525">
            <a:solidFill>
              <a:schemeClr val="tx1"/>
            </a:solidFill>
            <a:miter lim="800000"/>
            <a:headEnd/>
            <a:tailEnd/>
          </a:ln>
          <a:effectLst/>
        </p:spPr>
        <p:txBody>
          <a:bodyPr wrap="none" anchor="ctr"/>
          <a:lstStyle/>
          <a:p>
            <a:endParaRPr lang="en-US"/>
          </a:p>
        </p:txBody>
      </p:sp>
      <p:sp>
        <p:nvSpPr>
          <p:cNvPr id="7181" name="AutoShape 13"/>
          <p:cNvSpPr>
            <a:spLocks noChangeArrowheads="1"/>
          </p:cNvSpPr>
          <p:nvPr/>
        </p:nvSpPr>
        <p:spPr bwMode="auto">
          <a:xfrm>
            <a:off x="8229600" y="2667000"/>
            <a:ext cx="609600" cy="685800"/>
          </a:xfrm>
          <a:prstGeom prst="curvedLeftArrow">
            <a:avLst>
              <a:gd name="adj1" fmla="val 22500"/>
              <a:gd name="adj2" fmla="val 45000"/>
              <a:gd name="adj3" fmla="val 33333"/>
            </a:avLst>
          </a:prstGeom>
          <a:solidFill>
            <a:srgbClr val="FF0000"/>
          </a:solidFill>
          <a:ln w="9525">
            <a:solidFill>
              <a:schemeClr val="tx1"/>
            </a:solidFill>
            <a:miter lim="800000"/>
            <a:headEnd/>
            <a:tailEnd/>
          </a:ln>
          <a:effectLst/>
        </p:spPr>
        <p:txBody>
          <a:bodyPr wrap="none" anchor="ctr"/>
          <a:lstStyle/>
          <a:p>
            <a:endParaRPr lang="en-US"/>
          </a:p>
        </p:txBody>
      </p:sp>
      <p:sp>
        <p:nvSpPr>
          <p:cNvPr id="7182" name="AutoShape 14"/>
          <p:cNvSpPr>
            <a:spLocks noChangeArrowheads="1"/>
          </p:cNvSpPr>
          <p:nvPr/>
        </p:nvSpPr>
        <p:spPr bwMode="auto">
          <a:xfrm>
            <a:off x="4191000" y="2895600"/>
            <a:ext cx="838200" cy="685800"/>
          </a:xfrm>
          <a:prstGeom prst="downArrow">
            <a:avLst>
              <a:gd name="adj1" fmla="val 50000"/>
              <a:gd name="adj2" fmla="val 25000"/>
            </a:avLst>
          </a:prstGeom>
          <a:solidFill>
            <a:srgbClr val="FF0000"/>
          </a:solidFill>
          <a:ln w="9525">
            <a:solidFill>
              <a:schemeClr val="tx1"/>
            </a:solidFill>
            <a:miter lim="800000"/>
            <a:headEnd/>
            <a:tailEnd/>
          </a:ln>
          <a:effectLst/>
        </p:spPr>
        <p:txBody>
          <a:bodyPr wrap="none" anchor="ct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9636" name="Picture 4" descr="C:\Program Files\Common Files\Microsoft Shared\Clipart\cagcat50\bd07175_.wmf"/>
          <p:cNvPicPr>
            <a:picLocks noChangeAspect="1" noChangeArrowheads="1"/>
          </p:cNvPicPr>
          <p:nvPr/>
        </p:nvPicPr>
        <p:blipFill>
          <a:blip r:embed="rId2"/>
          <a:srcRect/>
          <a:stretch>
            <a:fillRect/>
          </a:stretch>
        </p:blipFill>
        <p:spPr bwMode="auto">
          <a:xfrm>
            <a:off x="4332288" y="2590800"/>
            <a:ext cx="4278312" cy="2827338"/>
          </a:xfrm>
          <a:prstGeom prst="rect">
            <a:avLst/>
          </a:prstGeom>
          <a:noFill/>
        </p:spPr>
      </p:pic>
      <p:sp>
        <p:nvSpPr>
          <p:cNvPr id="69634" name="Rectangle 2"/>
          <p:cNvSpPr>
            <a:spLocks noGrp="1" noChangeArrowheads="1"/>
          </p:cNvSpPr>
          <p:nvPr>
            <p:ph type="title"/>
          </p:nvPr>
        </p:nvSpPr>
        <p:spPr/>
        <p:txBody>
          <a:bodyPr/>
          <a:lstStyle/>
          <a:p>
            <a:r>
              <a:rPr lang="en-US"/>
              <a:t>Ciri-ciri Masalah Psikososial</a:t>
            </a:r>
          </a:p>
        </p:txBody>
      </p:sp>
      <p:sp>
        <p:nvSpPr>
          <p:cNvPr id="69635" name="Rectangle 3"/>
          <p:cNvSpPr>
            <a:spLocks noGrp="1" noChangeArrowheads="1"/>
          </p:cNvSpPr>
          <p:nvPr>
            <p:ph idx="1"/>
          </p:nvPr>
        </p:nvSpPr>
        <p:spPr/>
        <p:txBody>
          <a:bodyPr/>
          <a:lstStyle/>
          <a:p>
            <a:pPr marL="609600" indent="-609600">
              <a:buFontTx/>
              <a:buAutoNum type="alphaLcPeriod"/>
            </a:pPr>
            <a:r>
              <a:rPr lang="en-US" sz="2800"/>
              <a:t>Cemas, kawatir berlebihan, takut</a:t>
            </a:r>
          </a:p>
          <a:p>
            <a:pPr marL="609600" indent="-609600">
              <a:buFontTx/>
              <a:buAutoNum type="alphaLcPeriod"/>
            </a:pPr>
            <a:r>
              <a:rPr lang="en-US" sz="2800"/>
              <a:t>Mudah tersinggung</a:t>
            </a:r>
          </a:p>
          <a:p>
            <a:pPr marL="609600" indent="-609600">
              <a:buFontTx/>
              <a:buAutoNum type="alphaLcPeriod"/>
            </a:pPr>
            <a:r>
              <a:rPr lang="en-US" sz="2800"/>
              <a:t>Sulit konsentrasi</a:t>
            </a:r>
          </a:p>
          <a:p>
            <a:pPr marL="609600" indent="-609600">
              <a:buFontTx/>
              <a:buAutoNum type="alphaLcPeriod"/>
            </a:pPr>
            <a:r>
              <a:rPr lang="en-US" sz="2800"/>
              <a:t>Ragu-ragu/merasa rendah diri</a:t>
            </a:r>
          </a:p>
          <a:p>
            <a:pPr marL="609600" indent="-609600">
              <a:buFontTx/>
              <a:buAutoNum type="alphaLcPeriod"/>
            </a:pPr>
            <a:r>
              <a:rPr lang="en-US" sz="2800"/>
              <a:t>Kecewa</a:t>
            </a:r>
          </a:p>
          <a:p>
            <a:pPr marL="609600" indent="-609600">
              <a:buFontTx/>
              <a:buAutoNum type="alphaLcPeriod"/>
            </a:pPr>
            <a:r>
              <a:rPr lang="en-US" sz="2800"/>
              <a:t>Pemarah dan agresif</a:t>
            </a:r>
          </a:p>
          <a:p>
            <a:pPr marL="609600" indent="-609600">
              <a:buFontTx/>
              <a:buAutoNum type="alphaLcPeriod"/>
            </a:pPr>
            <a:r>
              <a:rPr lang="en-US" sz="2800"/>
              <a:t>Reaksi fisik: jantung berdebar, otot tegang,Sakit kepala</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533400" y="1752600"/>
            <a:ext cx="5562600" cy="3873500"/>
          </a:xfrm>
          <a:prstGeom prst="rect">
            <a:avLst/>
          </a:prstGeom>
          <a:noFill/>
          <a:ln w="9525">
            <a:noFill/>
            <a:miter lim="800000"/>
            <a:headEnd/>
            <a:tailEnd/>
          </a:ln>
          <a:effectLst/>
        </p:spPr>
        <p:txBody>
          <a:bodyPr>
            <a:spAutoFit/>
          </a:bodyPr>
          <a:lstStyle/>
          <a:p>
            <a:pPr algn="l"/>
            <a:endParaRPr lang="en-US" sz="2400">
              <a:solidFill>
                <a:schemeClr val="tx1"/>
              </a:solidFill>
            </a:endParaRPr>
          </a:p>
          <a:p>
            <a:pPr lvl="1" algn="l" eaLnBrk="0" hangingPunct="0"/>
            <a:r>
              <a:rPr lang="pt-BR" sz="2800" b="1">
                <a:solidFill>
                  <a:schemeClr val="tx1"/>
                </a:solidFill>
                <a:latin typeface="Book Antiqua" pitchFamily="18" charset="0"/>
              </a:rPr>
              <a:t>Suatu perubahan pada fungsi jiwa yang menyebabkan adanya gangguan pada fungsi kehidupan, menimbulkan penderitaan pada individu dan atau hambatan dalam melaksanakan peran sosial.</a:t>
            </a:r>
            <a:endParaRPr lang="en-US" sz="2800" b="1">
              <a:solidFill>
                <a:schemeClr val="tx1"/>
              </a:solidFill>
              <a:latin typeface="Book Antiqua" pitchFamily="18" charset="0"/>
            </a:endParaRPr>
          </a:p>
          <a:p>
            <a:pPr algn="l" eaLnBrk="0" hangingPunct="0"/>
            <a:endParaRPr lang="en-US" sz="2800" b="1">
              <a:solidFill>
                <a:schemeClr val="tx1"/>
              </a:solidFill>
              <a:latin typeface="Book Antiqua" pitchFamily="18" charset="0"/>
            </a:endParaRPr>
          </a:p>
        </p:txBody>
      </p:sp>
      <p:sp>
        <p:nvSpPr>
          <p:cNvPr id="12292" name="Text Box 4"/>
          <p:cNvSpPr txBox="1">
            <a:spLocks noChangeArrowheads="1"/>
          </p:cNvSpPr>
          <p:nvPr/>
        </p:nvSpPr>
        <p:spPr bwMode="auto">
          <a:xfrm>
            <a:off x="1219200" y="533400"/>
            <a:ext cx="7086600" cy="914400"/>
          </a:xfrm>
          <a:prstGeom prst="rect">
            <a:avLst/>
          </a:prstGeom>
          <a:noFill/>
          <a:ln w="9525">
            <a:noFill/>
            <a:miter lim="800000"/>
            <a:headEnd/>
            <a:tailEnd/>
          </a:ln>
          <a:effectLst/>
        </p:spPr>
        <p:txBody>
          <a:bodyPr>
            <a:spAutoFit/>
          </a:bodyPr>
          <a:lstStyle/>
          <a:p>
            <a:pPr lvl="1" eaLnBrk="0" hangingPunct="0"/>
            <a:r>
              <a:rPr lang="pt-BR" sz="5400" b="1">
                <a:solidFill>
                  <a:srgbClr val="9900CC"/>
                </a:solidFill>
              </a:rPr>
              <a:t>Gangguan jiwa</a:t>
            </a:r>
            <a:r>
              <a:rPr lang="pt-BR" sz="5400">
                <a:solidFill>
                  <a:srgbClr val="9900CC"/>
                </a:solidFill>
              </a:rPr>
              <a:t> </a:t>
            </a:r>
            <a:endParaRPr lang="en-US" sz="5400">
              <a:solidFill>
                <a:srgbClr val="9900CC"/>
              </a:solidFill>
            </a:endParaRPr>
          </a:p>
        </p:txBody>
      </p:sp>
      <p:sp>
        <p:nvSpPr>
          <p:cNvPr id="12293" name="Line 5"/>
          <p:cNvSpPr>
            <a:spLocks noChangeShapeType="1"/>
          </p:cNvSpPr>
          <p:nvPr/>
        </p:nvSpPr>
        <p:spPr bwMode="auto">
          <a:xfrm>
            <a:off x="914400" y="1752600"/>
            <a:ext cx="7696200" cy="0"/>
          </a:xfrm>
          <a:prstGeom prst="line">
            <a:avLst/>
          </a:prstGeom>
          <a:noFill/>
          <a:ln w="57150" cmpd="thinThick">
            <a:solidFill>
              <a:srgbClr val="FF0000"/>
            </a:solidFill>
            <a:round/>
            <a:headEnd/>
            <a:tailEnd/>
          </a:ln>
          <a:effectLst/>
        </p:spPr>
        <p:txBody>
          <a:bodyPr/>
          <a:lstStyle/>
          <a:p>
            <a:endParaRPr lang="en-US"/>
          </a:p>
        </p:txBody>
      </p:sp>
      <p:pic>
        <p:nvPicPr>
          <p:cNvPr id="12294" name="Picture 6"/>
          <p:cNvPicPr>
            <a:picLocks noChangeAspect="1" noChangeArrowheads="1"/>
          </p:cNvPicPr>
          <p:nvPr/>
        </p:nvPicPr>
        <p:blipFill>
          <a:blip r:embed="rId2"/>
          <a:srcRect/>
          <a:stretch>
            <a:fillRect/>
          </a:stretch>
        </p:blipFill>
        <p:spPr bwMode="auto">
          <a:xfrm>
            <a:off x="6781800" y="2286000"/>
            <a:ext cx="1828800" cy="3810000"/>
          </a:xfrm>
          <a:prstGeom prst="rect">
            <a:avLst/>
          </a:prstGeom>
          <a:noFill/>
          <a:ln w="12700" cap="sq">
            <a:noFill/>
            <a:miter lim="800000"/>
            <a:headEnd type="none" w="sm" len="sm"/>
            <a:tailEnd type="none" w="sm" len="sm"/>
          </a:ln>
          <a:effectLst/>
        </p:spPr>
      </p:pic>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661</TotalTime>
  <Words>1094</Words>
  <Application>Microsoft Macintosh PowerPoint</Application>
  <PresentationFormat>On-screen Show (4:3)</PresentationFormat>
  <Paragraphs>331</Paragraphs>
  <Slides>49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49</vt:i4>
      </vt:variant>
    </vt:vector>
  </HeadingPairs>
  <TitlesOfParts>
    <vt:vector size="56" baseType="lpstr">
      <vt:lpstr>Times New Roman</vt:lpstr>
      <vt:lpstr>Tahoma</vt:lpstr>
      <vt:lpstr>Book Antiqua</vt:lpstr>
      <vt:lpstr>Wingdings</vt:lpstr>
      <vt:lpstr>Arial</vt:lpstr>
      <vt:lpstr>Arial Black</vt:lpstr>
      <vt:lpstr>Solstice</vt:lpstr>
      <vt:lpstr>PowerPoint Presentation</vt:lpstr>
      <vt:lpstr>PowerPoint Presentation</vt:lpstr>
      <vt:lpstr>Tujuan Pembelajaran</vt:lpstr>
      <vt:lpstr>KESEHATAN JIWA</vt:lpstr>
      <vt:lpstr>PowerPoint Presentation</vt:lpstr>
      <vt:lpstr>CIRI-CIRI SEHAT JIWA</vt:lpstr>
      <vt:lpstr>PowerPoint Presentation</vt:lpstr>
      <vt:lpstr>Ciri-ciri Masalah Psikososial</vt:lpstr>
      <vt:lpstr>PowerPoint Presentation</vt:lpstr>
      <vt:lpstr>CIRI-CIRI:</vt:lpstr>
      <vt:lpstr>PowerPoint Presentation</vt:lpstr>
      <vt:lpstr>Keperawatan Keseharan Jiwa Komunitas</vt:lpstr>
      <vt:lpstr>PowerPoint Presentation</vt:lpstr>
      <vt:lpstr>      Biologis        Psikologis        Sosial          Kultural          Spiritual</vt:lpstr>
      <vt:lpstr>PowerPoint Presentation</vt:lpstr>
      <vt:lpstr>     RSJ                      Pelayanan paripurna                 RSU                        Puskesmas  </vt:lpstr>
      <vt:lpstr>PowerPoint Presentation</vt:lpstr>
      <vt:lpstr>PowerPoint Presentation</vt:lpstr>
      <vt:lpstr>Pencegahan Primer</vt:lpstr>
      <vt:lpstr>PowerPoint Presentation</vt:lpstr>
      <vt:lpstr>PowerPoint Presentation</vt:lpstr>
      <vt:lpstr>Focus</vt:lpstr>
      <vt:lpstr>Self-Care of Individual &amp; Family</vt:lpstr>
      <vt:lpstr>Formal &amp; informal Services / Supports outside Health Sectors </vt:lpstr>
      <vt:lpstr>Mental Health Service of Basic Health Care</vt:lpstr>
      <vt:lpstr>Mental Health Care Unit  in General Hospital</vt:lpstr>
      <vt:lpstr>Mental Health Hospital </vt:lpstr>
      <vt:lpstr>HEALTH CARE ORGANIZATION</vt:lpstr>
      <vt:lpstr>Caregivers in  Community Mental Health Services </vt:lpstr>
      <vt:lpstr>PowerPoint Presentation</vt:lpstr>
      <vt:lpstr>PowerPoint Presentation</vt:lpstr>
      <vt:lpstr>Hospital District/Town</vt:lpstr>
      <vt:lpstr>Role and Function of CMHN Nurses</vt:lpstr>
      <vt:lpstr>Direct Nursing Care (Practitioner)</vt:lpstr>
      <vt:lpstr>Educator </vt:lpstr>
      <vt:lpstr>Coordinator</vt:lpstr>
      <vt:lpstr>PROSES KEPERAWATAN KESEHATAN JIWA</vt:lpstr>
      <vt:lpstr>PowerPoint Presentation</vt:lpstr>
      <vt:lpstr>Tahapan Proses Keperawatan</vt:lpstr>
      <vt:lpstr>       Identify needs, problems, and        resources in community.         Grouping The Community data                       Healthy People                               Psychosocial Problems  CMHN Nurse        Mental Disorders   Community Nurse    Community     Planning and  intervention of        the cases:      Daily activities Schedule      Home visit Schedule          Evaluation and Follow up          Refer Case or Not </vt:lpstr>
      <vt:lpstr>PENGKAJIAN</vt:lpstr>
      <vt:lpstr>DIAGNOSA KEPERAWATAN</vt:lpstr>
      <vt:lpstr>PERENCANAAN KEPERAWATAN</vt:lpstr>
      <vt:lpstr>Membutuhkan beberapa kali  pertemuan      Tercapainya kemampuan  yang diharapkan</vt:lpstr>
      <vt:lpstr>Fokus:</vt:lpstr>
      <vt:lpstr>TINDAKAN KEPERAWATAN</vt:lpstr>
      <vt:lpstr>    EVALUASI  Individu : Pasien mampu:  Melakukan aktivitas kehidupan sehari-hari  Membina hubungan dengan org lain dilingkungannya  Secara bertahap melakukan cara-cara penyelesaian masalah scr konstruktif </vt:lpstr>
      <vt:lpstr>   Membantu memenuhi kebutuhan sehari-hari pasien  hingga pasien mandiri    Mengenal tanda dan gejala dini terjadinya gangguan  jiwa    Melakukan perawatan  pada anggota keluarga yang  mengalami gangguan  jiwa atau kekambuhan    Mengidentifikasi perilaku pasien yang membutuhkan  konsultasi  segera    Menggunakan sumber-sumber yang tersedia di  masyarakat seperti tetangga, teman dekat, pelayanan  kesehatan terdekat.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Tanti</dc:creator>
  <cp:lastModifiedBy>Mundakir</cp:lastModifiedBy>
  <cp:revision>63</cp:revision>
  <dcterms:created xsi:type="dcterms:W3CDTF">2005-04-22T08:29:02Z</dcterms:created>
  <dcterms:modified xsi:type="dcterms:W3CDTF">2017-12-06T02:11:03Z</dcterms:modified>
</cp:coreProperties>
</file>