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86" r:id="rId4"/>
    <p:sldId id="290" r:id="rId5"/>
    <p:sldId id="291" r:id="rId6"/>
    <p:sldId id="287" r:id="rId7"/>
    <p:sldId id="409" r:id="rId8"/>
    <p:sldId id="410" r:id="rId9"/>
    <p:sldId id="411" r:id="rId10"/>
    <p:sldId id="292" r:id="rId11"/>
    <p:sldId id="307" r:id="rId12"/>
    <p:sldId id="293" r:id="rId13"/>
    <p:sldId id="412" r:id="rId14"/>
    <p:sldId id="413" r:id="rId15"/>
    <p:sldId id="414" r:id="rId16"/>
    <p:sldId id="406" r:id="rId17"/>
    <p:sldId id="407" r:id="rId18"/>
    <p:sldId id="408" r:id="rId19"/>
    <p:sldId id="305" r:id="rId20"/>
    <p:sldId id="403" r:id="rId21"/>
    <p:sldId id="404" r:id="rId22"/>
    <p:sldId id="405" r:id="rId23"/>
    <p:sldId id="295" r:id="rId24"/>
    <p:sldId id="294" r:id="rId25"/>
    <p:sldId id="306" r:id="rId26"/>
    <p:sldId id="297" r:id="rId27"/>
    <p:sldId id="402" r:id="rId28"/>
    <p:sldId id="417" r:id="rId29"/>
    <p:sldId id="418" r:id="rId30"/>
    <p:sldId id="388" r:id="rId31"/>
    <p:sldId id="288" r:id="rId32"/>
    <p:sldId id="271" r:id="rId33"/>
    <p:sldId id="289" r:id="rId34"/>
    <p:sldId id="299" r:id="rId35"/>
    <p:sldId id="280" r:id="rId36"/>
    <p:sldId id="396" r:id="rId37"/>
    <p:sldId id="397" r:id="rId38"/>
    <p:sldId id="398" r:id="rId39"/>
    <p:sldId id="399" r:id="rId40"/>
    <p:sldId id="400" r:id="rId41"/>
    <p:sldId id="301" r:id="rId42"/>
    <p:sldId id="416" r:id="rId43"/>
    <p:sldId id="389" r:id="rId44"/>
    <p:sldId id="308" r:id="rId45"/>
    <p:sldId id="300" r:id="rId46"/>
    <p:sldId id="260" r:id="rId47"/>
    <p:sldId id="302" r:id="rId48"/>
    <p:sldId id="303" r:id="rId49"/>
    <p:sldId id="277" r:id="rId50"/>
    <p:sldId id="278" r:id="rId51"/>
    <p:sldId id="279" r:id="rId52"/>
    <p:sldId id="28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A676C-9F5C-4294-ACC9-012797927596}" type="datetimeFigureOut">
              <a:rPr lang="en-US" smtClean="0"/>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3A0C2-CD9F-4BF1-B0C7-866330C49B15}" type="slidenum">
              <a:rPr lang="en-US" smtClean="0"/>
              <a:t>‹#›</a:t>
            </a:fld>
            <a:endParaRPr lang="en-US"/>
          </a:p>
        </p:txBody>
      </p:sp>
    </p:spTree>
    <p:extLst>
      <p:ext uri="{BB962C8B-B14F-4D97-AF65-F5344CB8AC3E}">
        <p14:creationId xmlns:p14="http://schemas.microsoft.com/office/powerpoint/2010/main" val="210448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B439AD-1430-4665-B924-D0D2A3B747CD}" type="slidenum">
              <a:rPr lang="en-US" smtClean="0"/>
              <a:pPr eaLnBrk="1" hangingPunct="1"/>
              <a:t>8</a:t>
            </a:fld>
            <a:endParaRPr lang="en-US" smtClean="0"/>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457216-A696-4541-B89C-D294F264BC26}" type="slidenum">
              <a:rPr lang="en-US" sz="1200"/>
              <a:pPr algn="r" eaLnBrk="1" hangingPunct="1"/>
              <a:t>8</a:t>
            </a:fld>
            <a:endParaRPr lang="en-US"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cs typeface="Arial" pitchFamily="34" charset="0"/>
              </a:rPr>
              <a:t>Overall one if five women in the world have a child by the age of 18. The figure ranges from just over 10% in West Asia and North Africa to just over 30% in West and Middle Africa. </a:t>
            </a:r>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5ED8B60-1C03-4D17-883B-4DBD3AE77814}" type="slidenum">
              <a:rPr lang="en-US" smtClean="0"/>
              <a:pPr eaLnBrk="1" hangingPunct="1"/>
              <a:t>21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L" smtClean="0">
                <a:latin typeface="Arial" pitchFamily="34" charset="0"/>
                <a:cs typeface="Arial" pitchFamily="34" charset="0"/>
              </a:rPr>
              <a:t>Some studies, but not others, suggest that adolescents are less likely to receive skilled care at birth.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035988-3C60-4A40-9FD5-10487C2E0E4A}" type="slidenum">
              <a:rPr lang="en-US" smtClean="0"/>
              <a:pPr eaLnBrk="1" hangingPunct="1"/>
              <a:t>22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L" smtClean="0">
                <a:latin typeface="Arial" pitchFamily="34" charset="0"/>
                <a:cs typeface="Arial" pitchFamily="34" charset="0"/>
              </a:rPr>
              <a:t>Health services need to be available, accessible and acceptab le for all adolescents - girls and boys. </a:t>
            </a:r>
          </a:p>
          <a:p>
            <a:pPr eaLnBrk="1" hangingPunct="1"/>
            <a:r>
              <a:rPr lang="es-CL" smtClean="0">
                <a:latin typeface="Arial" pitchFamily="34" charset="0"/>
                <a:cs typeface="Arial" pitchFamily="34" charset="0"/>
              </a:rPr>
              <a:t>Scaling up quality health services is an important step towards universal access – one key target in Millennium Goal 5.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A81F68F-0F4F-4B6B-B185-F809B01769F2}" type="slidenum">
              <a:rPr lang="en-US" smtClean="0"/>
              <a:pPr eaLnBrk="1" hangingPunct="1"/>
              <a:t>27</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BB4F55F-2D02-48F6-A1ED-AD6F11E1091E}" type="slidenum">
              <a:rPr lang="en-US" sz="1200"/>
              <a:pPr algn="r" eaLnBrk="1" hangingPunct="1"/>
              <a:t>27</a:t>
            </a:fld>
            <a:endParaRPr lang="en-US" sz="1200"/>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cs typeface="Arial" pitchFamily="34" charset="0"/>
              </a:rPr>
              <a:t>Finally, we need to constantly bear in mind that pregnant adolescents do not bear the blame for their situation. Society and particularly adults have an enormous responsibility in providing adolescent girls the environment and means to protect themselves from unwanted and too early pregnancies. </a:t>
            </a:r>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2649AE-9DF7-4BD3-A5B5-94C632D2C24E}" type="slidenum">
              <a:rPr lang="en-US" smtClean="0"/>
              <a:pPr eaLnBrk="1" hangingPunct="1"/>
              <a:t>28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600"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96B2C0-BA52-45BB-B859-B0CF01986516}" type="slidenum">
              <a:rPr lang="en-US" smtClean="0"/>
              <a:pPr eaLnBrk="1" hangingPunct="1"/>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600"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3A0C2-CD9F-4BF1-B0C7-866330C49B15}" type="slidenum">
              <a:rPr lang="en-US" smtClean="0"/>
              <a:t>41</a:t>
            </a:fld>
            <a:endParaRPr lang="en-US"/>
          </a:p>
        </p:txBody>
      </p:sp>
    </p:spTree>
    <p:extLst>
      <p:ext uri="{BB962C8B-B14F-4D97-AF65-F5344CB8AC3E}">
        <p14:creationId xmlns:p14="http://schemas.microsoft.com/office/powerpoint/2010/main" val="264202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172EBC0-DF11-4271-9D70-0E3E03BC4BBF}" type="slidenum">
              <a:rPr lang="en-US" smtClean="0"/>
              <a:pPr eaLnBrk="1" hangingPunct="1"/>
              <a:t>42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L" smtClean="0">
                <a:latin typeface="Arial" pitchFamily="34" charset="0"/>
                <a:cs typeface="Arial" pitchFamily="34" charset="0"/>
              </a:rPr>
              <a:t>Babies born to adolescent mothers faces also risks: As we can see, an important good quality study have shown that there is an important relationship between maternal age and perinatal outcomes.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8EC78A-5AAF-4F02-9628-6A6DB69C464A}" type="slidenum">
              <a:rPr lang="en-US" smtClean="0"/>
              <a:pPr eaLnBrk="1" hangingPunct="1"/>
              <a:t>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cs typeface="Arial" pitchFamily="34" charset="0"/>
              </a:rPr>
              <a:t>Child birth at an early age is associated with great health risks for the mother.</a:t>
            </a:r>
          </a:p>
          <a:p>
            <a:pPr eaLnBrk="1" hangingPunct="1"/>
            <a:r>
              <a:rPr lang="en-GB" smtClean="0">
                <a:latin typeface="Arial" pitchFamily="34" charset="0"/>
                <a:cs typeface="Arial" pitchFamily="34" charset="0"/>
              </a:rPr>
              <a:t>The  risk of dying from pregnancy-related causes is twice as high for adolescents aged 15-19 as for older women.</a:t>
            </a:r>
          </a:p>
          <a:p>
            <a:pPr eaLnBrk="1" hangingPunct="1"/>
            <a:r>
              <a:rPr lang="en-GB" smtClean="0">
                <a:latin typeface="Arial" pitchFamily="34" charset="0"/>
                <a:cs typeface="Arial" pitchFamily="34" charset="0"/>
              </a:rPr>
              <a:t>The factors contributing to this are:</a:t>
            </a:r>
          </a:p>
          <a:p>
            <a:pPr eaLnBrk="1" hangingPunct="1">
              <a:buFontTx/>
              <a:buChar char="-"/>
            </a:pPr>
            <a:r>
              <a:rPr lang="en-GB" smtClean="0">
                <a:latin typeface="Arial" pitchFamily="34" charset="0"/>
                <a:cs typeface="Arial" pitchFamily="34" charset="0"/>
              </a:rPr>
              <a:t>Giving birth for the first time</a:t>
            </a:r>
          </a:p>
          <a:p>
            <a:pPr eaLnBrk="1" hangingPunct="1">
              <a:buFontTx/>
              <a:buChar char="-"/>
            </a:pPr>
            <a:r>
              <a:rPr lang="en-GB" smtClean="0">
                <a:latin typeface="Arial" pitchFamily="34" charset="0"/>
                <a:cs typeface="Arial" pitchFamily="34" charset="0"/>
              </a:rPr>
              <a:t>Lower social status</a:t>
            </a:r>
          </a:p>
          <a:p>
            <a:pPr eaLnBrk="1" hangingPunct="1">
              <a:buFontTx/>
              <a:buChar char="-"/>
            </a:pPr>
            <a:r>
              <a:rPr lang="en-GB" smtClean="0">
                <a:latin typeface="Arial" pitchFamily="34" charset="0"/>
                <a:cs typeface="Arial" pitchFamily="34" charset="0"/>
              </a:rPr>
              <a:t>Lower economic status</a:t>
            </a:r>
          </a:p>
          <a:p>
            <a:pPr eaLnBrk="1" hangingPunct="1">
              <a:buFontTx/>
              <a:buChar char="-"/>
            </a:pPr>
            <a:r>
              <a:rPr lang="en-GB" smtClean="0">
                <a:latin typeface="Arial" pitchFamily="34" charset="0"/>
                <a:cs typeface="Arial" pitchFamily="34" charset="0"/>
              </a:rPr>
              <a:t>Poor access to health services</a:t>
            </a:r>
          </a:p>
          <a:p>
            <a:pPr eaLnBrk="1" hangingPunct="1">
              <a:buFontTx/>
              <a:buChar char="-"/>
            </a:pPr>
            <a:endParaRPr lang="en-GB" smtClean="0">
              <a:latin typeface="Arial" pitchFamily="34" charset="0"/>
              <a:cs typeface="Arial" pitchFamily="34" charset="0"/>
            </a:endParaRPr>
          </a:p>
          <a:p>
            <a:pPr eaLnBrk="1" hangingPunct="1"/>
            <a:r>
              <a:rPr lang="en-GB" smtClean="0">
                <a:latin typeface="Arial" pitchFamily="34" charset="0"/>
                <a:cs typeface="Arial" pitchFamily="34" charset="0"/>
              </a:rPr>
              <a:t>Between the ages of 15-19, age may not be the decisive factor but below the age of 15, there are risks associated with the fact that the pregnant girl is not fully developed. Some estimates suggests that for girls aged 101-14, the risk of dying may be 5 times higher than for women in their twenties. </a:t>
            </a:r>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DC3E9A-152E-422C-91C6-0DC733272F22}" type="slidenum">
              <a:rPr lang="en-US" smtClean="0"/>
              <a:pPr eaLnBrk="1" hangingPunct="1"/>
              <a:t>13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Now we’re going to look briefly at the clinical causes of maternal mortality in adolescents. Of the 18 million abortions that take place in developing countries each year, about 12 to 22 percent are to adolescents. This shows an elevated incidence in adolescents, given that this percentage would be equal to 14 if it were proportional by age, and particularly considering that adolescents experience fewer pregnancies than older women. Results from a study in Nigeria confirm the burden of abortion within adolescent maternal mortality. Over one-third of maternal deaths among 10-19 year olds were due to abortion.</a:t>
            </a:r>
          </a:p>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E32252D-3A85-4431-BE31-FA634084DE20}" type="slidenum">
              <a:rPr lang="en-US" smtClean="0"/>
              <a:pPr eaLnBrk="1" hangingPunct="1"/>
              <a:t>14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L" smtClean="0">
                <a:latin typeface="Arial" pitchFamily="34" charset="0"/>
                <a:cs typeface="Arial" pitchFamily="34" charset="0"/>
              </a:rPr>
              <a:t>Some studies but not others suggest that hypertensive diseases are more likely to occur in adolescents.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875E52-4A0F-4665-BB74-060025B85B7C}" type="slidenum">
              <a:rPr lang="en-US" smtClean="0"/>
              <a:pPr eaLnBrk="1" hangingPunct="1"/>
              <a:t>15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Again some studies suggest that violence, including self-inflicted violence, is a contributor to mortality in pregnant adolescents.</a:t>
            </a:r>
          </a:p>
          <a:p>
            <a:pPr eaLnBrk="1" hangingPunct="1"/>
            <a:r>
              <a:rPr lang="en-US" smtClean="0">
                <a:latin typeface="Arial" pitchFamily="34" charset="0"/>
                <a:cs typeface="Arial" pitchFamily="34" charset="0"/>
              </a:rPr>
              <a:t>A study in Bangladesh showed that pregnant adolescents were significantly more likely than any other age group – pregnant or not pregnant – to commit suicide or be victims of homicide.</a:t>
            </a:r>
          </a:p>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49C0C0-D516-493C-B669-D68D26B794F0}" type="slidenum">
              <a:rPr lang="en-US" smtClean="0"/>
              <a:pPr eaLnBrk="1" hangingPunct="1"/>
              <a:t>16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L" smtClean="0">
                <a:latin typeface="Arial" pitchFamily="34" charset="0"/>
                <a:cs typeface="Arial" pitchFamily="34" charset="0"/>
              </a:rPr>
              <a:t>Moving to morbidities, anaemia is more likely to occur in adolescents than in adults.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13EC974-550C-4AE1-B039-A4F16CD92715}" type="slidenum">
              <a:rPr lang="en-US" smtClean="0"/>
              <a:pPr eaLnBrk="1" hangingPunct="1"/>
              <a:t>17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L" smtClean="0">
                <a:latin typeface="Arial" pitchFamily="34" charset="0"/>
                <a:cs typeface="Arial" pitchFamily="34" charset="0"/>
              </a:rPr>
              <a:t>Also, malaria contributes to higher levels of both mortality and morbidity in adolescents.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BE5F82-61B2-4054-A842-B0EA72FB2C41}" type="slidenum">
              <a:rPr lang="en-US" smtClean="0"/>
              <a:pPr eaLnBrk="1" hangingPunct="1"/>
              <a:t>18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cs typeface="Arial" pitchFamily="34" charset="0"/>
              </a:rPr>
              <a:t>Babies born to adolescent mothers face higher risks.</a:t>
            </a:r>
          </a:p>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5C41D3-5690-4FA7-B74D-BC5B05AA17D5}" type="slidenum">
              <a:rPr lang="en-US" smtClean="0"/>
              <a:pPr eaLnBrk="1" hangingPunct="1"/>
              <a:t>20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CL" smtClean="0">
                <a:latin typeface="Arial" pitchFamily="34" charset="0"/>
                <a:cs typeface="Arial" pitchFamily="34" charset="0"/>
              </a:rPr>
              <a:t>Studies show that pregnant adolescents are less likely to obtain antenatal care, and to give birth in health facilities.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207E3-DD35-46A6-A04A-A7BA5ED0D64E}"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226494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207E3-DD35-46A6-A04A-A7BA5ED0D64E}"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291187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207E3-DD35-46A6-A04A-A7BA5ED0D64E}"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415117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18182C-A2D8-4E95-8200-893CDF3C9A59}" type="slidenum">
              <a:rPr lang="en-US"/>
              <a:pPr>
                <a:defRPr/>
              </a:pPr>
              <a:t>‹#›</a:t>
            </a:fld>
            <a:endParaRPr lang="en-US"/>
          </a:p>
        </p:txBody>
      </p:sp>
    </p:spTree>
    <p:extLst>
      <p:ext uri="{BB962C8B-B14F-4D97-AF65-F5344CB8AC3E}">
        <p14:creationId xmlns:p14="http://schemas.microsoft.com/office/powerpoint/2010/main" val="80090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207E3-DD35-46A6-A04A-A7BA5ED0D64E}"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249721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207E3-DD35-46A6-A04A-A7BA5ED0D64E}"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195748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207E3-DD35-46A6-A04A-A7BA5ED0D64E}"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220014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207E3-DD35-46A6-A04A-A7BA5ED0D64E}"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259264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207E3-DD35-46A6-A04A-A7BA5ED0D64E}"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113844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207E3-DD35-46A6-A04A-A7BA5ED0D64E}"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214153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207E3-DD35-46A6-A04A-A7BA5ED0D64E}"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294880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207E3-DD35-46A6-A04A-A7BA5ED0D64E}"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0DD6F-F2E1-43D7-91CF-20936AA3161E}" type="slidenum">
              <a:rPr lang="en-US" smtClean="0"/>
              <a:t>‹#›</a:t>
            </a:fld>
            <a:endParaRPr lang="en-US"/>
          </a:p>
        </p:txBody>
      </p:sp>
    </p:spTree>
    <p:extLst>
      <p:ext uri="{BB962C8B-B14F-4D97-AF65-F5344CB8AC3E}">
        <p14:creationId xmlns:p14="http://schemas.microsoft.com/office/powerpoint/2010/main" val="4974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207E3-DD35-46A6-A04A-A7BA5ED0D64E}"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0DD6F-F2E1-43D7-91CF-20936AA3161E}" type="slidenum">
              <a:rPr lang="en-US" smtClean="0"/>
              <a:t>‹#›</a:t>
            </a:fld>
            <a:endParaRPr lang="en-US"/>
          </a:p>
        </p:txBody>
      </p:sp>
    </p:spTree>
    <p:extLst>
      <p:ext uri="{BB962C8B-B14F-4D97-AF65-F5344CB8AC3E}">
        <p14:creationId xmlns:p14="http://schemas.microsoft.com/office/powerpoint/2010/main" val="404353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fakta%20kehamilan%20remaja%20di%20dunia.ppt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Socio-economic%20deprivation.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Provide%20KB.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Baby%20Fertilization%20Embryo%20Growth%20Evolution%20From%200%20Month%20To%209%20Month,%20The%20Human%20Life%20Begin%20Full%20HD%20-%20YouTube.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Early%20Pregnancy%20Symptoms%20In%20the%20First%20Month%20-%20YouTube.mp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ternal%20Adaptations%20to%20Pregnancy%20Part%201.mp4"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ternal%20adaptations%20to%20pregnancy%20Part%202%20-%20YouTube.mp4"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asil gambar untuk obesity in pregna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02352"/>
            <a:ext cx="2209800" cy="42602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asil gambar untuk obesity in pregn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290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asil gambar untuk elderly in pregnancy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784888"/>
            <a:ext cx="2351520" cy="292071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1828800" y="2729345"/>
            <a:ext cx="6400800" cy="121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chemeClr val="tx1"/>
                </a:solidFill>
              </a:rPr>
              <a:t>By. </a:t>
            </a:r>
            <a:r>
              <a:rPr lang="en-US" b="1" dirty="0" err="1" smtClean="0">
                <a:solidFill>
                  <a:schemeClr val="tx1"/>
                </a:solidFill>
              </a:rPr>
              <a:t>Yuanita</a:t>
            </a:r>
            <a:r>
              <a:rPr lang="en-US" b="1" dirty="0" smtClean="0">
                <a:solidFill>
                  <a:schemeClr val="tx1"/>
                </a:solidFill>
              </a:rPr>
              <a:t> W, S. </a:t>
            </a:r>
            <a:r>
              <a:rPr lang="en-US" b="1" dirty="0" err="1" smtClean="0">
                <a:solidFill>
                  <a:schemeClr val="tx1"/>
                </a:solidFill>
              </a:rPr>
              <a:t>Kep</a:t>
            </a:r>
            <a:r>
              <a:rPr lang="en-US" b="1" dirty="0" smtClean="0">
                <a:solidFill>
                  <a:schemeClr val="tx1"/>
                </a:solidFill>
              </a:rPr>
              <a:t>., Ns., MS</a:t>
            </a:r>
            <a:endParaRPr lang="en-US" b="1" dirty="0">
              <a:solidFill>
                <a:schemeClr val="tx1"/>
              </a:solidFill>
            </a:endParaRPr>
          </a:p>
        </p:txBody>
      </p:sp>
      <p:sp>
        <p:nvSpPr>
          <p:cNvPr id="10" name="Title 1"/>
          <p:cNvSpPr txBox="1">
            <a:spLocks/>
          </p:cNvSpPr>
          <p:nvPr/>
        </p:nvSpPr>
        <p:spPr>
          <a:xfrm>
            <a:off x="1257300" y="311727"/>
            <a:ext cx="7543800" cy="2381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KELOMPOK BERESIKO TINGGI</a:t>
            </a:r>
            <a:br>
              <a:rPr lang="en-US" b="1" dirty="0" smtClean="0"/>
            </a:br>
            <a:r>
              <a:rPr lang="en-US" b="1" dirty="0" err="1" smtClean="0"/>
              <a:t>dalam</a:t>
            </a:r>
            <a:r>
              <a:rPr lang="en-US" b="1" dirty="0" smtClean="0"/>
              <a:t> KEHAMILAN</a:t>
            </a:r>
            <a:endParaRPr lang="en-US" b="1" dirty="0"/>
          </a:p>
        </p:txBody>
      </p:sp>
    </p:spTree>
    <p:extLst>
      <p:ext uri="{BB962C8B-B14F-4D97-AF65-F5344CB8AC3E}">
        <p14:creationId xmlns:p14="http://schemas.microsoft.com/office/powerpoint/2010/main" val="960682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KEHAMILAN </a:t>
            </a:r>
            <a:r>
              <a:rPr lang="en-US" b="1" dirty="0" smtClean="0"/>
              <a:t>PADA REMAJA (KR)</a:t>
            </a:r>
            <a:endParaRPr lang="en-US" b="1" dirty="0"/>
          </a:p>
        </p:txBody>
      </p:sp>
      <p:sp>
        <p:nvSpPr>
          <p:cNvPr id="3" name="Content Placeholder 2"/>
          <p:cNvSpPr>
            <a:spLocks noGrp="1"/>
          </p:cNvSpPr>
          <p:nvPr>
            <p:ph idx="1"/>
          </p:nvPr>
        </p:nvSpPr>
        <p:spPr>
          <a:xfrm>
            <a:off x="290945" y="1066800"/>
            <a:ext cx="8610600" cy="5562600"/>
          </a:xfrm>
        </p:spPr>
        <p:txBody>
          <a:bodyPr/>
          <a:lstStyle/>
          <a:p>
            <a:pPr marL="0" indent="0">
              <a:buNone/>
            </a:pPr>
            <a:r>
              <a:rPr lang="en-US" sz="2800" b="1" u="sng" dirty="0" err="1" smtClean="0"/>
              <a:t>Angka</a:t>
            </a:r>
            <a:r>
              <a:rPr lang="en-US" sz="2800" b="1" u="sng" dirty="0" smtClean="0"/>
              <a:t> </a:t>
            </a:r>
            <a:r>
              <a:rPr lang="en-US" sz="2800" b="1" u="sng" dirty="0" err="1" smtClean="0"/>
              <a:t>kejadian</a:t>
            </a:r>
            <a:r>
              <a:rPr lang="en-US" sz="2800" b="1" u="sng" dirty="0" smtClean="0"/>
              <a:t>: </a:t>
            </a:r>
          </a:p>
          <a:p>
            <a:pPr>
              <a:buFont typeface="Wingdings" pitchFamily="2" charset="2"/>
              <a:buChar char="§"/>
            </a:pPr>
            <a:r>
              <a:rPr lang="en-US" sz="2800" dirty="0" smtClean="0"/>
              <a:t>Di Indonesia, 3, 006 respondent </a:t>
            </a:r>
            <a:r>
              <a:rPr lang="en-US" sz="2800" dirty="0" err="1" smtClean="0"/>
              <a:t>remaja</a:t>
            </a:r>
            <a:r>
              <a:rPr lang="en-US" sz="2800" dirty="0" smtClean="0"/>
              <a:t> (17-24 </a:t>
            </a:r>
            <a:r>
              <a:rPr lang="en-US" sz="2800" dirty="0" err="1" smtClean="0"/>
              <a:t>tahun</a:t>
            </a:r>
            <a:r>
              <a:rPr lang="en-US" sz="2800" dirty="0" smtClean="0"/>
              <a:t>) 20.9% </a:t>
            </a:r>
            <a:r>
              <a:rPr lang="en-US" sz="2800" dirty="0" err="1" smtClean="0"/>
              <a:t>hamil</a:t>
            </a:r>
            <a:r>
              <a:rPr lang="en-US" sz="2800" dirty="0" smtClean="0"/>
              <a:t> </a:t>
            </a:r>
            <a:r>
              <a:rPr lang="en-US" sz="2800" dirty="0" err="1" smtClean="0"/>
              <a:t>diluar</a:t>
            </a:r>
            <a:r>
              <a:rPr lang="en-US" sz="2800" dirty="0" smtClean="0"/>
              <a:t> </a:t>
            </a:r>
            <a:r>
              <a:rPr lang="en-US" sz="2800" dirty="0" err="1" smtClean="0"/>
              <a:t>nikah</a:t>
            </a:r>
            <a:r>
              <a:rPr lang="en-US" sz="2800" dirty="0" smtClean="0"/>
              <a:t> </a:t>
            </a:r>
            <a:r>
              <a:rPr lang="en-US" sz="2800" dirty="0" err="1" smtClean="0"/>
              <a:t>dan</a:t>
            </a:r>
            <a:r>
              <a:rPr lang="en-US" sz="2800" dirty="0" smtClean="0"/>
              <a:t> </a:t>
            </a:r>
            <a:r>
              <a:rPr lang="en-US" sz="2800" dirty="0" err="1" smtClean="0"/>
              <a:t>melahirkan</a:t>
            </a:r>
            <a:r>
              <a:rPr lang="en-US" sz="2800" dirty="0" smtClean="0"/>
              <a:t> </a:t>
            </a:r>
            <a:r>
              <a:rPr lang="en-US" sz="2800" dirty="0" err="1" smtClean="0"/>
              <a:t>sebelum</a:t>
            </a:r>
            <a:r>
              <a:rPr lang="en-US" sz="2800" dirty="0" smtClean="0"/>
              <a:t> </a:t>
            </a:r>
            <a:r>
              <a:rPr lang="en-US" sz="2800" dirty="0" err="1" smtClean="0"/>
              <a:t>menikah</a:t>
            </a:r>
            <a:r>
              <a:rPr lang="en-US" sz="2800" dirty="0" smtClean="0"/>
              <a:t> </a:t>
            </a:r>
            <a:r>
              <a:rPr lang="en-US" sz="2200" dirty="0" smtClean="0"/>
              <a:t>(</a:t>
            </a:r>
            <a:r>
              <a:rPr lang="en-US" sz="2200" dirty="0" err="1" smtClean="0"/>
              <a:t>Penelitian</a:t>
            </a:r>
            <a:r>
              <a:rPr lang="en-US" sz="2200" dirty="0" smtClean="0"/>
              <a:t> Australian National University - </a:t>
            </a:r>
            <a:r>
              <a:rPr lang="en-US" sz="2200" dirty="0" err="1" smtClean="0"/>
              <a:t>Universitas</a:t>
            </a:r>
            <a:r>
              <a:rPr lang="en-US" sz="2200" dirty="0" smtClean="0"/>
              <a:t> Indonesia, 2011).</a:t>
            </a:r>
          </a:p>
          <a:p>
            <a:pPr>
              <a:buFont typeface="Wingdings" pitchFamily="2" charset="2"/>
              <a:buChar char="§"/>
            </a:pPr>
            <a:r>
              <a:rPr lang="en-US" sz="2800" dirty="0" smtClean="0"/>
              <a:t>BKKBN (2006), </a:t>
            </a:r>
            <a:r>
              <a:rPr lang="en-US" sz="2800" dirty="0" err="1" smtClean="0"/>
              <a:t>kehamilan</a:t>
            </a:r>
            <a:r>
              <a:rPr lang="en-US" sz="2800" dirty="0" smtClean="0"/>
              <a:t> </a:t>
            </a:r>
            <a:r>
              <a:rPr lang="en-US" sz="2800" dirty="0" err="1" smtClean="0"/>
              <a:t>remaja</a:t>
            </a:r>
            <a:r>
              <a:rPr lang="en-US" sz="2800" dirty="0" smtClean="0"/>
              <a:t> </a:t>
            </a:r>
            <a:r>
              <a:rPr lang="en-US" sz="2800" dirty="0" err="1" smtClean="0"/>
              <a:t>diluar</a:t>
            </a:r>
            <a:r>
              <a:rPr lang="en-US" sz="2800" dirty="0" smtClean="0"/>
              <a:t> </a:t>
            </a:r>
            <a:r>
              <a:rPr lang="en-US" sz="2800" dirty="0" err="1" smtClean="0"/>
              <a:t>nikah</a:t>
            </a:r>
            <a:endParaRPr lang="en-US" sz="2800" dirty="0" smtClean="0"/>
          </a:p>
          <a:p>
            <a:pPr lvl="1">
              <a:buFont typeface="Wingdings" pitchFamily="2" charset="2"/>
              <a:buChar char="§"/>
            </a:pPr>
            <a:r>
              <a:rPr lang="en-US" sz="2400" dirty="0" smtClean="0"/>
              <a:t>2,3% </a:t>
            </a:r>
            <a:r>
              <a:rPr lang="en-US" sz="2400" dirty="0" err="1" smtClean="0"/>
              <a:t>karena</a:t>
            </a:r>
            <a:r>
              <a:rPr lang="en-US" sz="2400" dirty="0" smtClean="0"/>
              <a:t> </a:t>
            </a:r>
            <a:r>
              <a:rPr lang="en-US" sz="2400" dirty="0" err="1" smtClean="0"/>
              <a:t>diperkosa</a:t>
            </a:r>
            <a:endParaRPr lang="en-US" dirty="0"/>
          </a:p>
          <a:p>
            <a:pPr lvl="1">
              <a:buFont typeface="Wingdings" pitchFamily="2" charset="2"/>
              <a:buChar char="§"/>
            </a:pPr>
            <a:r>
              <a:rPr lang="en-US" sz="2400" dirty="0" smtClean="0"/>
              <a:t>8.5% </a:t>
            </a:r>
            <a:r>
              <a:rPr lang="en-US" sz="2400" dirty="0" err="1" smtClean="0"/>
              <a:t>karena</a:t>
            </a:r>
            <a:r>
              <a:rPr lang="en-US" sz="2400" dirty="0" smtClean="0"/>
              <a:t> </a:t>
            </a:r>
            <a:r>
              <a:rPr lang="en-US" sz="2400" dirty="0" err="1" smtClean="0"/>
              <a:t>sama-sama</a:t>
            </a:r>
            <a:r>
              <a:rPr lang="en-US" sz="2400" dirty="0" smtClean="0"/>
              <a:t> </a:t>
            </a:r>
            <a:r>
              <a:rPr lang="en-US" sz="2400" dirty="0" err="1" smtClean="0"/>
              <a:t>mau</a:t>
            </a:r>
            <a:r>
              <a:rPr lang="en-US" sz="2400" dirty="0" smtClean="0"/>
              <a:t> yang </a:t>
            </a:r>
            <a:r>
              <a:rPr lang="en-US" sz="2400" dirty="0" err="1" smtClean="0"/>
              <a:t>direncanakan</a:t>
            </a:r>
            <a:endParaRPr lang="en-US" sz="2400" dirty="0" smtClean="0"/>
          </a:p>
          <a:p>
            <a:pPr lvl="1">
              <a:buFont typeface="Wingdings" pitchFamily="2" charset="2"/>
              <a:buChar char="§"/>
            </a:pPr>
            <a:r>
              <a:rPr lang="en-US" sz="2400" dirty="0" smtClean="0"/>
              <a:t>39% </a:t>
            </a:r>
            <a:r>
              <a:rPr lang="en-US" sz="2400" dirty="0" err="1"/>
              <a:t>karena</a:t>
            </a:r>
            <a:r>
              <a:rPr lang="en-US" sz="2400" dirty="0"/>
              <a:t> </a:t>
            </a:r>
            <a:r>
              <a:rPr lang="en-US" sz="2400" dirty="0" err="1"/>
              <a:t>sama-sama</a:t>
            </a:r>
            <a:r>
              <a:rPr lang="en-US" sz="2400" dirty="0"/>
              <a:t> </a:t>
            </a:r>
            <a:r>
              <a:rPr lang="en-US" sz="2400" dirty="0" err="1"/>
              <a:t>mau</a:t>
            </a:r>
            <a:r>
              <a:rPr lang="en-US" sz="2400" dirty="0"/>
              <a:t> yang </a:t>
            </a:r>
            <a:r>
              <a:rPr lang="en-US" sz="2400" dirty="0" smtClean="0"/>
              <a:t>di </a:t>
            </a:r>
            <a:r>
              <a:rPr lang="en-US" sz="2400" dirty="0" err="1" smtClean="0"/>
              <a:t>tidak</a:t>
            </a:r>
            <a:r>
              <a:rPr lang="en-US" sz="2400" dirty="0" smtClean="0"/>
              <a:t> </a:t>
            </a:r>
            <a:r>
              <a:rPr lang="en-US" sz="2400" dirty="0" err="1" smtClean="0"/>
              <a:t>rencanakan</a:t>
            </a:r>
            <a:endParaRPr lang="en-US" sz="2400" dirty="0" smtClean="0"/>
          </a:p>
          <a:p>
            <a:pPr lvl="1">
              <a:buFont typeface="Wingdings" pitchFamily="2" charset="2"/>
              <a:buChar char="§"/>
            </a:pPr>
            <a:r>
              <a:rPr lang="en-US" sz="2400" dirty="0" smtClean="0"/>
              <a:t>18.5% </a:t>
            </a:r>
            <a:r>
              <a:rPr lang="en-US" sz="2400" dirty="0" err="1" smtClean="0"/>
              <a:t>karena</a:t>
            </a:r>
            <a:r>
              <a:rPr lang="en-US" sz="2400" dirty="0" smtClean="0"/>
              <a:t> </a:t>
            </a:r>
            <a:r>
              <a:rPr lang="en-US" sz="2400" dirty="0" err="1" smtClean="0"/>
              <a:t>seks</a:t>
            </a:r>
            <a:r>
              <a:rPr lang="en-US" sz="2400" dirty="0" smtClean="0"/>
              <a:t> </a:t>
            </a:r>
            <a:r>
              <a:rPr lang="en-US" sz="2400" dirty="0" err="1" smtClean="0"/>
              <a:t>bebas</a:t>
            </a:r>
            <a:endParaRPr lang="en-US" sz="2400" dirty="0" smtClean="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a:hlinkClick r:id="rId2" action="ppaction://hlinkpres?slideindex=1&amp;slidetitle="/>
          </p:cNvPr>
          <p:cNvSpPr/>
          <p:nvPr/>
        </p:nvSpPr>
        <p:spPr>
          <a:xfrm>
            <a:off x="304800" y="3200399"/>
            <a:ext cx="8458200" cy="22998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buFont typeface="Wingdings" pitchFamily="2" charset="2"/>
              <a:buChar char="§"/>
            </a:pPr>
            <a:r>
              <a:rPr lang="en-US" sz="2800" dirty="0"/>
              <a:t>BKKBN (</a:t>
            </a:r>
            <a:r>
              <a:rPr lang="en-US" sz="2800" dirty="0" smtClean="0"/>
              <a:t>2010), </a:t>
            </a:r>
            <a:r>
              <a:rPr lang="en-US" sz="2800" dirty="0" err="1"/>
              <a:t>kehamilan</a:t>
            </a:r>
            <a:r>
              <a:rPr lang="en-US" sz="2800" dirty="0"/>
              <a:t> </a:t>
            </a:r>
            <a:r>
              <a:rPr lang="en-US" sz="2800" dirty="0" err="1"/>
              <a:t>remaja</a:t>
            </a:r>
            <a:r>
              <a:rPr lang="en-US" sz="2800" dirty="0"/>
              <a:t> </a:t>
            </a:r>
            <a:r>
              <a:rPr lang="en-US" sz="2800" dirty="0" err="1"/>
              <a:t>diluar</a:t>
            </a:r>
            <a:r>
              <a:rPr lang="en-US" sz="2800" dirty="0"/>
              <a:t> </a:t>
            </a:r>
            <a:r>
              <a:rPr lang="en-US" sz="2800" dirty="0" err="1"/>
              <a:t>nikah</a:t>
            </a:r>
            <a:endParaRPr lang="en-US" sz="2800" dirty="0"/>
          </a:p>
          <a:p>
            <a:pPr lvl="1">
              <a:buFont typeface="Wingdings" pitchFamily="2" charset="2"/>
              <a:buChar char="§"/>
            </a:pPr>
            <a:r>
              <a:rPr lang="en-US" sz="2400" dirty="0" smtClean="0"/>
              <a:t>3,2% </a:t>
            </a:r>
            <a:r>
              <a:rPr lang="en-US" sz="2400" dirty="0" err="1"/>
              <a:t>karena</a:t>
            </a:r>
            <a:r>
              <a:rPr lang="en-US" sz="2400" dirty="0"/>
              <a:t> </a:t>
            </a:r>
            <a:r>
              <a:rPr lang="en-US" sz="2400" dirty="0" err="1"/>
              <a:t>diperkosa</a:t>
            </a:r>
            <a:endParaRPr lang="en-US" dirty="0"/>
          </a:p>
          <a:p>
            <a:pPr lvl="1">
              <a:buFont typeface="Wingdings" pitchFamily="2" charset="2"/>
              <a:buChar char="§"/>
            </a:pPr>
            <a:r>
              <a:rPr lang="en-US" sz="2400" dirty="0" smtClean="0"/>
              <a:t>12.9% </a:t>
            </a:r>
            <a:r>
              <a:rPr lang="en-US" sz="2400" dirty="0" err="1"/>
              <a:t>karena</a:t>
            </a:r>
            <a:r>
              <a:rPr lang="en-US" sz="2400" dirty="0"/>
              <a:t> </a:t>
            </a:r>
            <a:r>
              <a:rPr lang="en-US" sz="2400" dirty="0" err="1"/>
              <a:t>sama-sama</a:t>
            </a:r>
            <a:r>
              <a:rPr lang="en-US" sz="2400" dirty="0"/>
              <a:t> </a:t>
            </a:r>
            <a:r>
              <a:rPr lang="en-US" sz="2400" dirty="0" err="1"/>
              <a:t>mau</a:t>
            </a:r>
            <a:r>
              <a:rPr lang="en-US" sz="2400" dirty="0"/>
              <a:t> yang </a:t>
            </a:r>
            <a:r>
              <a:rPr lang="en-US" sz="2400" dirty="0" err="1"/>
              <a:t>direncanakan</a:t>
            </a:r>
            <a:endParaRPr lang="en-US" sz="2400" dirty="0"/>
          </a:p>
          <a:p>
            <a:pPr lvl="1">
              <a:buFont typeface="Wingdings" pitchFamily="2" charset="2"/>
              <a:buChar char="§"/>
            </a:pPr>
            <a:r>
              <a:rPr lang="en-US" sz="2400" dirty="0" smtClean="0"/>
              <a:t>45% </a:t>
            </a:r>
            <a:r>
              <a:rPr lang="en-US" sz="2400" dirty="0" err="1"/>
              <a:t>karena</a:t>
            </a:r>
            <a:r>
              <a:rPr lang="en-US" sz="2400" dirty="0"/>
              <a:t> </a:t>
            </a:r>
            <a:r>
              <a:rPr lang="en-US" sz="2400" dirty="0" err="1"/>
              <a:t>sama-sama</a:t>
            </a:r>
            <a:r>
              <a:rPr lang="en-US" sz="2400" dirty="0"/>
              <a:t> </a:t>
            </a:r>
            <a:r>
              <a:rPr lang="en-US" sz="2400" dirty="0" err="1"/>
              <a:t>mau</a:t>
            </a:r>
            <a:r>
              <a:rPr lang="en-US" sz="2400" dirty="0"/>
              <a:t> yang di </a:t>
            </a:r>
            <a:r>
              <a:rPr lang="en-US" sz="2400" dirty="0" err="1"/>
              <a:t>tidak</a:t>
            </a:r>
            <a:r>
              <a:rPr lang="en-US" sz="2400" dirty="0"/>
              <a:t> </a:t>
            </a:r>
            <a:r>
              <a:rPr lang="en-US" sz="2400" dirty="0" err="1"/>
              <a:t>rencanakan</a:t>
            </a:r>
            <a:endParaRPr lang="en-US" sz="2400" dirty="0"/>
          </a:p>
          <a:p>
            <a:pPr lvl="1">
              <a:buFont typeface="Wingdings" pitchFamily="2" charset="2"/>
              <a:buChar char="§"/>
            </a:pPr>
            <a:r>
              <a:rPr lang="en-US" sz="2400" dirty="0" smtClean="0"/>
              <a:t>22.6% </a:t>
            </a:r>
            <a:r>
              <a:rPr lang="en-US" sz="2400" dirty="0" err="1"/>
              <a:t>karena</a:t>
            </a:r>
            <a:r>
              <a:rPr lang="en-US" sz="2400" dirty="0"/>
              <a:t> </a:t>
            </a:r>
            <a:r>
              <a:rPr lang="en-US" sz="2400" dirty="0" err="1"/>
              <a:t>seks</a:t>
            </a:r>
            <a:r>
              <a:rPr lang="en-US" sz="2400" dirty="0"/>
              <a:t> </a:t>
            </a:r>
            <a:r>
              <a:rPr lang="en-US" sz="2400" dirty="0" err="1" smtClean="0"/>
              <a:t>bebas</a:t>
            </a:r>
            <a:endParaRPr lang="en-US" sz="2400" dirty="0"/>
          </a:p>
        </p:txBody>
      </p:sp>
      <p:sp>
        <p:nvSpPr>
          <p:cNvPr id="8" name="Rectangle 7"/>
          <p:cNvSpPr/>
          <p:nvPr/>
        </p:nvSpPr>
        <p:spPr>
          <a:xfrm>
            <a:off x="748146" y="5410200"/>
            <a:ext cx="74676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KEHAMILAN YANG TIDAK DIINGINKAN/TIDAK DIRENCANAKAN/DILUAR PERNIKAHAN</a:t>
            </a:r>
            <a:endParaRPr lang="en-US" sz="2800" b="1" dirty="0"/>
          </a:p>
        </p:txBody>
      </p:sp>
    </p:spTree>
    <p:extLst>
      <p:ext uri="{BB962C8B-B14F-4D97-AF65-F5344CB8AC3E}">
        <p14:creationId xmlns:p14="http://schemas.microsoft.com/office/powerpoint/2010/main" val="426948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b="1" dirty="0" smtClean="0"/>
              <a:t>FAKTOR YANG TERKAIT </a:t>
            </a:r>
            <a:r>
              <a:rPr lang="en-US" b="1" dirty="0" err="1" smtClean="0"/>
              <a:t>dengan</a:t>
            </a:r>
            <a:r>
              <a:rPr lang="en-US" b="1" dirty="0" smtClean="0"/>
              <a:t> KR</a:t>
            </a:r>
            <a:endParaRPr lang="en-US" b="1" dirty="0"/>
          </a:p>
        </p:txBody>
      </p:sp>
      <p:sp>
        <p:nvSpPr>
          <p:cNvPr id="3" name="Content Placeholder 2"/>
          <p:cNvSpPr>
            <a:spLocks noGrp="1"/>
          </p:cNvSpPr>
          <p:nvPr>
            <p:ph idx="1"/>
          </p:nvPr>
        </p:nvSpPr>
        <p:spPr>
          <a:xfrm>
            <a:off x="290945" y="1219200"/>
            <a:ext cx="8610600" cy="5410200"/>
          </a:xfrm>
        </p:spPr>
        <p:txBody>
          <a:bodyPr>
            <a:normAutofit fontScale="92500" lnSpcReduction="20000"/>
          </a:bodyPr>
          <a:lstStyle/>
          <a:p>
            <a:pPr>
              <a:buFont typeface="Wingdings" pitchFamily="2" charset="2"/>
              <a:buChar char="ü"/>
            </a:pPr>
            <a:r>
              <a:rPr lang="en-US" dirty="0" err="1" smtClean="0"/>
              <a:t>Usia</a:t>
            </a:r>
            <a:r>
              <a:rPr lang="en-US" dirty="0" smtClean="0"/>
              <a:t> </a:t>
            </a:r>
            <a:r>
              <a:rPr lang="en-US" dirty="0" err="1" smtClean="0"/>
              <a:t>pertama</a:t>
            </a:r>
            <a:r>
              <a:rPr lang="en-US" dirty="0" smtClean="0"/>
              <a:t> </a:t>
            </a:r>
            <a:r>
              <a:rPr lang="en-US" dirty="0" err="1" smtClean="0"/>
              <a:t>haid</a:t>
            </a:r>
            <a:r>
              <a:rPr lang="en-US" dirty="0" smtClean="0"/>
              <a:t> </a:t>
            </a:r>
            <a:r>
              <a:rPr lang="en-US" dirty="0" err="1" smtClean="0"/>
              <a:t>terlalu</a:t>
            </a:r>
            <a:r>
              <a:rPr lang="en-US" dirty="0" smtClean="0"/>
              <a:t> </a:t>
            </a:r>
            <a:r>
              <a:rPr lang="en-US" dirty="0" err="1" smtClean="0"/>
              <a:t>dini</a:t>
            </a:r>
            <a:r>
              <a:rPr lang="en-US" dirty="0" smtClean="0"/>
              <a:t>.</a:t>
            </a:r>
          </a:p>
          <a:p>
            <a:pPr>
              <a:buFont typeface="Wingdings" pitchFamily="2" charset="2"/>
              <a:buChar char="ü"/>
            </a:pPr>
            <a:r>
              <a:rPr lang="en-US" dirty="0" smtClean="0"/>
              <a:t>Peer pressure </a:t>
            </a:r>
            <a:r>
              <a:rPr lang="en-US" dirty="0" err="1" smtClean="0"/>
              <a:t>terkait</a:t>
            </a:r>
            <a:r>
              <a:rPr lang="en-US" dirty="0" smtClean="0"/>
              <a:t> </a:t>
            </a:r>
            <a:r>
              <a:rPr lang="en-US" dirty="0" err="1" smtClean="0"/>
              <a:t>aktivitas</a:t>
            </a:r>
            <a:r>
              <a:rPr lang="en-US" dirty="0" smtClean="0"/>
              <a:t> </a:t>
            </a:r>
            <a:r>
              <a:rPr lang="en-US" dirty="0" err="1" smtClean="0"/>
              <a:t>seksual</a:t>
            </a:r>
            <a:r>
              <a:rPr lang="en-US" dirty="0" smtClean="0"/>
              <a:t>.</a:t>
            </a:r>
          </a:p>
          <a:p>
            <a:pPr>
              <a:buFont typeface="Wingdings" pitchFamily="2" charset="2"/>
              <a:buChar char="ü"/>
            </a:pPr>
            <a:r>
              <a:rPr lang="en-US" dirty="0" err="1" smtClean="0"/>
              <a:t>Riwayat</a:t>
            </a:r>
            <a:r>
              <a:rPr lang="en-US" dirty="0" smtClean="0"/>
              <a:t> sexual abuse.</a:t>
            </a:r>
          </a:p>
          <a:p>
            <a:pPr>
              <a:buFont typeface="Wingdings" pitchFamily="2" charset="2"/>
              <a:buChar char="ü"/>
            </a:pPr>
            <a:r>
              <a:rPr lang="en-US" dirty="0" err="1" smtClean="0"/>
              <a:t>Minimnya</a:t>
            </a:r>
            <a:r>
              <a:rPr lang="en-US" dirty="0" smtClean="0"/>
              <a:t> </a:t>
            </a:r>
            <a:r>
              <a:rPr lang="en-US" dirty="0" err="1" smtClean="0"/>
              <a:t>pengetahuan</a:t>
            </a:r>
            <a:r>
              <a:rPr lang="en-US" dirty="0" smtClean="0"/>
              <a:t> </a:t>
            </a:r>
            <a:r>
              <a:rPr lang="en-US" dirty="0" err="1" smtClean="0"/>
              <a:t>mengenai</a:t>
            </a:r>
            <a:r>
              <a:rPr lang="en-US" dirty="0" smtClean="0"/>
              <a:t> </a:t>
            </a:r>
            <a:r>
              <a:rPr lang="en-US" dirty="0" err="1" smtClean="0"/>
              <a:t>kontrasepsi</a:t>
            </a:r>
            <a:r>
              <a:rPr lang="en-US" dirty="0" smtClean="0"/>
              <a:t>.</a:t>
            </a:r>
          </a:p>
          <a:p>
            <a:pPr>
              <a:buFont typeface="Wingdings" pitchFamily="2" charset="2"/>
              <a:buChar char="ü"/>
            </a:pPr>
            <a:r>
              <a:rPr lang="en-US" dirty="0" err="1" smtClean="0"/>
              <a:t>Merasa</a:t>
            </a:r>
            <a:r>
              <a:rPr lang="en-US" dirty="0" smtClean="0"/>
              <a:t> </a:t>
            </a:r>
            <a:r>
              <a:rPr lang="en-US" dirty="0" err="1" smtClean="0"/>
              <a:t>sudah</a:t>
            </a:r>
            <a:r>
              <a:rPr lang="en-US" dirty="0" smtClean="0"/>
              <a:t> “</a:t>
            </a:r>
            <a:r>
              <a:rPr lang="en-US" i="1" dirty="0" err="1" smtClean="0"/>
              <a:t>independen</a:t>
            </a:r>
            <a:r>
              <a:rPr lang="en-US" i="1" dirty="0" smtClean="0"/>
              <a:t> &amp; </a:t>
            </a:r>
            <a:r>
              <a:rPr lang="en-US" i="1" dirty="0" err="1" smtClean="0"/>
              <a:t>fredom</a:t>
            </a:r>
            <a:r>
              <a:rPr lang="en-US" dirty="0" smtClean="0"/>
              <a:t>”.</a:t>
            </a:r>
          </a:p>
          <a:p>
            <a:pPr>
              <a:buFont typeface="Wingdings" pitchFamily="2" charset="2"/>
              <a:buChar char="ü"/>
            </a:pPr>
            <a:r>
              <a:rPr lang="en-US" dirty="0" err="1" smtClean="0"/>
              <a:t>Kemiskinan</a:t>
            </a:r>
            <a:r>
              <a:rPr lang="en-US" dirty="0" smtClean="0"/>
              <a:t>.</a:t>
            </a:r>
          </a:p>
          <a:p>
            <a:pPr>
              <a:buFont typeface="Wingdings" pitchFamily="2" charset="2"/>
              <a:buChar char="ü"/>
            </a:pPr>
            <a:r>
              <a:rPr lang="en-US" dirty="0" err="1" smtClean="0"/>
              <a:t>Budaya</a:t>
            </a:r>
            <a:r>
              <a:rPr lang="en-US" dirty="0" smtClean="0"/>
              <a:t>.</a:t>
            </a:r>
          </a:p>
          <a:p>
            <a:pPr>
              <a:buFont typeface="Wingdings" pitchFamily="2" charset="2"/>
              <a:buChar char="ü"/>
            </a:pPr>
            <a:r>
              <a:rPr lang="en-US" dirty="0" err="1" smtClean="0"/>
              <a:t>Kurangnya</a:t>
            </a:r>
            <a:r>
              <a:rPr lang="en-US" dirty="0" smtClean="0"/>
              <a:t> “</a:t>
            </a:r>
            <a:r>
              <a:rPr lang="en-US" i="1" dirty="0" smtClean="0"/>
              <a:t>role model”</a:t>
            </a:r>
            <a:r>
              <a:rPr lang="en-US" dirty="0" smtClean="0"/>
              <a:t> yang </a:t>
            </a:r>
            <a:r>
              <a:rPr lang="en-US" dirty="0" err="1" smtClean="0"/>
              <a:t>baik</a:t>
            </a:r>
            <a:r>
              <a:rPr lang="en-US" dirty="0" smtClean="0"/>
              <a:t>.</a:t>
            </a:r>
          </a:p>
          <a:p>
            <a:pPr>
              <a:buFont typeface="Wingdings" pitchFamily="2" charset="2"/>
              <a:buChar char="ü"/>
            </a:pPr>
            <a:r>
              <a:rPr lang="en-US" dirty="0" err="1" smtClean="0"/>
              <a:t>Penggunaan</a:t>
            </a:r>
            <a:r>
              <a:rPr lang="en-US" dirty="0" smtClean="0"/>
              <a:t> </a:t>
            </a:r>
            <a:r>
              <a:rPr lang="en-US" dirty="0" err="1" smtClean="0"/>
              <a:t>obat-obatan</a:t>
            </a:r>
            <a:r>
              <a:rPr lang="en-US" dirty="0" smtClean="0"/>
              <a:t> </a:t>
            </a:r>
            <a:r>
              <a:rPr lang="en-US" dirty="0" err="1" smtClean="0"/>
              <a:t>dan</a:t>
            </a:r>
            <a:r>
              <a:rPr lang="en-US" dirty="0" smtClean="0"/>
              <a:t> </a:t>
            </a:r>
            <a:r>
              <a:rPr lang="en-US" dirty="0" err="1" smtClean="0"/>
              <a:t>alkohol</a:t>
            </a:r>
            <a:r>
              <a:rPr lang="en-US" dirty="0" smtClean="0"/>
              <a:t>.</a:t>
            </a:r>
          </a:p>
          <a:p>
            <a:pPr>
              <a:buFont typeface="Wingdings" pitchFamily="2" charset="2"/>
              <a:buChar char="ü"/>
            </a:pPr>
            <a:r>
              <a:rPr lang="en-US" dirty="0" err="1" smtClean="0"/>
              <a:t>Situasi</a:t>
            </a:r>
            <a:r>
              <a:rPr lang="en-US" dirty="0" smtClean="0"/>
              <a:t> </a:t>
            </a:r>
            <a:r>
              <a:rPr lang="en-US" dirty="0" err="1" smtClean="0"/>
              <a:t>rumah</a:t>
            </a:r>
            <a:r>
              <a:rPr lang="en-US" dirty="0" smtClean="0"/>
              <a:t> yang </a:t>
            </a:r>
            <a:r>
              <a:rPr lang="en-US" dirty="0" err="1" smtClean="0"/>
              <a:t>tidak</a:t>
            </a:r>
            <a:r>
              <a:rPr lang="en-US" dirty="0" smtClean="0"/>
              <a:t> </a:t>
            </a:r>
            <a:r>
              <a:rPr lang="en-US" dirty="0" err="1" smtClean="0"/>
              <a:t>baik</a:t>
            </a:r>
            <a:r>
              <a:rPr lang="en-US" dirty="0" smtClean="0"/>
              <a:t> </a:t>
            </a:r>
            <a:r>
              <a:rPr lang="en-US" i="1" dirty="0" smtClean="0"/>
              <a:t>“broken home”.</a:t>
            </a:r>
          </a:p>
          <a:p>
            <a:pPr>
              <a:buFont typeface="Wingdings" pitchFamily="2" charset="2"/>
              <a:buChar char="ü"/>
            </a:pPr>
            <a:r>
              <a:rPr lang="en-US" i="1" dirty="0" smtClean="0"/>
              <a:t>Early dating </a:t>
            </a:r>
            <a:r>
              <a:rPr lang="en-US" dirty="0" err="1" smtClean="0"/>
              <a:t>tanpa</a:t>
            </a:r>
            <a:r>
              <a:rPr lang="en-US" dirty="0" smtClean="0"/>
              <a:t> </a:t>
            </a:r>
            <a:r>
              <a:rPr lang="en-US" dirty="0" err="1" smtClean="0"/>
              <a:t>pantuan</a:t>
            </a:r>
            <a:r>
              <a:rPr lang="en-US" dirty="0" smtClean="0"/>
              <a:t> yang </a:t>
            </a:r>
            <a:r>
              <a:rPr lang="en-US" dirty="0" err="1" smtClean="0"/>
              <a:t>baik</a:t>
            </a:r>
            <a:r>
              <a:rPr lang="en-US" dirty="0" smtClean="0"/>
              <a:t>.</a:t>
            </a:r>
          </a:p>
          <a:p>
            <a:pPr marL="0" indent="0" algn="r">
              <a:buNone/>
            </a:pPr>
            <a:r>
              <a:rPr lang="en-US" sz="2100" b="1" dirty="0" smtClean="0"/>
              <a:t>(Alan </a:t>
            </a:r>
            <a:r>
              <a:rPr lang="en-US" sz="2100" b="1" dirty="0" err="1" smtClean="0"/>
              <a:t>Gittmacher</a:t>
            </a:r>
            <a:r>
              <a:rPr lang="en-US" sz="2100" b="1" dirty="0" smtClean="0"/>
              <a:t> </a:t>
            </a:r>
            <a:r>
              <a:rPr lang="en-US" sz="2100" b="1" dirty="0" err="1" smtClean="0"/>
              <a:t>Institude</a:t>
            </a:r>
            <a:r>
              <a:rPr lang="en-US" sz="2100" b="1" dirty="0" smtClean="0"/>
              <a:t>, 2012)</a:t>
            </a:r>
            <a:endParaRPr lang="en-US" sz="2100"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515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DAMPAK KR (1)</a:t>
            </a:r>
            <a:endParaRPr lang="en-US" b="1" dirty="0"/>
          </a:p>
        </p:txBody>
      </p:sp>
      <p:sp>
        <p:nvSpPr>
          <p:cNvPr id="3" name="Content Placeholder 2"/>
          <p:cNvSpPr>
            <a:spLocks noGrp="1"/>
          </p:cNvSpPr>
          <p:nvPr>
            <p:ph idx="1"/>
          </p:nvPr>
        </p:nvSpPr>
        <p:spPr>
          <a:xfrm>
            <a:off x="290945" y="1219200"/>
            <a:ext cx="6186055" cy="5410200"/>
          </a:xfrm>
        </p:spPr>
        <p:txBody>
          <a:bodyPr>
            <a:normAutofit fontScale="92500" lnSpcReduction="20000"/>
          </a:bodyPr>
          <a:lstStyle/>
          <a:p>
            <a:r>
              <a:rPr lang="en-US" sz="2800" dirty="0" err="1" smtClean="0"/>
              <a:t>Putus</a:t>
            </a:r>
            <a:r>
              <a:rPr lang="en-US" sz="2800" dirty="0" smtClean="0"/>
              <a:t> </a:t>
            </a:r>
            <a:r>
              <a:rPr lang="en-US" sz="2800" dirty="0" err="1" smtClean="0"/>
              <a:t>sekolah</a:t>
            </a:r>
            <a:r>
              <a:rPr lang="en-US" sz="2800" dirty="0" smtClean="0"/>
              <a:t>: </a:t>
            </a:r>
            <a:r>
              <a:rPr lang="en-US" sz="2800" dirty="0" err="1"/>
              <a:t>kemampuan</a:t>
            </a:r>
            <a:r>
              <a:rPr lang="en-US" sz="2800" dirty="0"/>
              <a:t> </a:t>
            </a:r>
            <a:r>
              <a:rPr lang="en-US" sz="2800" dirty="0" err="1" smtClean="0"/>
              <a:t>finansial</a:t>
            </a:r>
            <a:r>
              <a:rPr lang="en-US" sz="2800" dirty="0" smtClean="0"/>
              <a:t> </a:t>
            </a:r>
            <a:r>
              <a:rPr lang="en-US" sz="2800" dirty="0" err="1"/>
              <a:t>sebagai</a:t>
            </a:r>
            <a:r>
              <a:rPr lang="en-US" sz="2800" dirty="0"/>
              <a:t> orang </a:t>
            </a:r>
            <a:r>
              <a:rPr lang="en-US" sz="2800" dirty="0" err="1"/>
              <a:t>tua</a:t>
            </a:r>
            <a:endParaRPr lang="en-US" sz="2800" dirty="0" smtClean="0"/>
          </a:p>
          <a:p>
            <a:r>
              <a:rPr lang="en-US" sz="2800" dirty="0" err="1" smtClean="0"/>
              <a:t>Ketidak</a:t>
            </a:r>
            <a:r>
              <a:rPr lang="en-US" sz="2800" dirty="0" smtClean="0"/>
              <a:t> </a:t>
            </a:r>
            <a:r>
              <a:rPr lang="en-US" sz="2800" dirty="0" err="1" smtClean="0"/>
              <a:t>siapan</a:t>
            </a:r>
            <a:r>
              <a:rPr lang="en-US" sz="2800" dirty="0" smtClean="0"/>
              <a:t> </a:t>
            </a:r>
            <a:r>
              <a:rPr lang="en-US" sz="2800" dirty="0" err="1" smtClean="0"/>
              <a:t>emosional</a:t>
            </a:r>
            <a:r>
              <a:rPr lang="en-US" sz="2800" dirty="0" smtClean="0"/>
              <a:t> &amp; </a:t>
            </a:r>
            <a:r>
              <a:rPr lang="en-US" sz="2800" dirty="0" err="1" smtClean="0"/>
              <a:t>psikologis</a:t>
            </a:r>
            <a:r>
              <a:rPr lang="en-US" sz="2800" dirty="0" smtClean="0"/>
              <a:t>:</a:t>
            </a:r>
          </a:p>
          <a:p>
            <a:pPr lvl="1"/>
            <a:r>
              <a:rPr lang="en-US" dirty="0" err="1" smtClean="0"/>
              <a:t>Pertumbuhan</a:t>
            </a:r>
            <a:r>
              <a:rPr lang="en-US" dirty="0" smtClean="0"/>
              <a:t> </a:t>
            </a:r>
            <a:r>
              <a:rPr lang="en-US" dirty="0" err="1" smtClean="0"/>
              <a:t>tanpa</a:t>
            </a:r>
            <a:r>
              <a:rPr lang="en-US" dirty="0" smtClean="0"/>
              <a:t> </a:t>
            </a:r>
            <a:r>
              <a:rPr lang="en-US" dirty="0" err="1" smtClean="0"/>
              <a:t>kehadiran</a:t>
            </a:r>
            <a:r>
              <a:rPr lang="en-US" dirty="0" smtClean="0"/>
              <a:t> ayah</a:t>
            </a:r>
          </a:p>
          <a:p>
            <a:pPr lvl="1"/>
            <a:r>
              <a:rPr lang="en-US" dirty="0" err="1" smtClean="0"/>
              <a:t>Bayi</a:t>
            </a:r>
            <a:r>
              <a:rPr lang="en-US" dirty="0" smtClean="0"/>
              <a:t> </a:t>
            </a:r>
            <a:r>
              <a:rPr lang="en-US" dirty="0" err="1" smtClean="0"/>
              <a:t>lahir</a:t>
            </a:r>
            <a:r>
              <a:rPr lang="en-US" dirty="0" smtClean="0"/>
              <a:t> </a:t>
            </a:r>
            <a:r>
              <a:rPr lang="en-US" dirty="0" err="1" smtClean="0"/>
              <a:t>dengan</a:t>
            </a:r>
            <a:r>
              <a:rPr lang="en-US" dirty="0" smtClean="0"/>
              <a:t> BB </a:t>
            </a:r>
            <a:r>
              <a:rPr lang="en-US" dirty="0" err="1" smtClean="0"/>
              <a:t>rendah</a:t>
            </a:r>
            <a:r>
              <a:rPr lang="en-US" dirty="0" smtClean="0"/>
              <a:t> </a:t>
            </a:r>
            <a:r>
              <a:rPr lang="en-US" dirty="0" err="1" smtClean="0"/>
              <a:t>atau</a:t>
            </a:r>
            <a:r>
              <a:rPr lang="en-US" dirty="0" smtClean="0"/>
              <a:t> </a:t>
            </a:r>
            <a:r>
              <a:rPr lang="en-US" dirty="0" err="1" smtClean="0"/>
              <a:t>kematian</a:t>
            </a:r>
            <a:r>
              <a:rPr lang="en-US" dirty="0" smtClean="0"/>
              <a:t> </a:t>
            </a:r>
            <a:r>
              <a:rPr lang="en-US" dirty="0" err="1" smtClean="0"/>
              <a:t>neonatus</a:t>
            </a:r>
            <a:endParaRPr lang="en-US" dirty="0" smtClean="0"/>
          </a:p>
          <a:p>
            <a:pPr lvl="1"/>
            <a:r>
              <a:rPr lang="en-US" dirty="0" err="1" smtClean="0"/>
              <a:t>Perawatan</a:t>
            </a:r>
            <a:r>
              <a:rPr lang="en-US" dirty="0" smtClean="0"/>
              <a:t> </a:t>
            </a:r>
            <a:r>
              <a:rPr lang="en-US" dirty="0" err="1" smtClean="0"/>
              <a:t>kesehatan</a:t>
            </a:r>
            <a:r>
              <a:rPr lang="en-US" dirty="0" smtClean="0"/>
              <a:t> yang </a:t>
            </a:r>
            <a:r>
              <a:rPr lang="en-US" dirty="0" err="1" smtClean="0"/>
              <a:t>tidak</a:t>
            </a:r>
            <a:r>
              <a:rPr lang="en-US" dirty="0" smtClean="0"/>
              <a:t> </a:t>
            </a:r>
            <a:r>
              <a:rPr lang="en-US" dirty="0" err="1" smtClean="0"/>
              <a:t>memadai</a:t>
            </a:r>
            <a:endParaRPr lang="en-US" dirty="0" smtClean="0"/>
          </a:p>
          <a:p>
            <a:pPr lvl="1"/>
            <a:r>
              <a:rPr lang="en-US" dirty="0" err="1" smtClean="0"/>
              <a:t>Resiko</a:t>
            </a:r>
            <a:r>
              <a:rPr lang="en-US" dirty="0" smtClean="0"/>
              <a:t> </a:t>
            </a:r>
            <a:r>
              <a:rPr lang="en-US" dirty="0" err="1" smtClean="0"/>
              <a:t>penelantaran</a:t>
            </a:r>
            <a:r>
              <a:rPr lang="en-US" dirty="0" smtClean="0"/>
              <a:t> &amp; </a:t>
            </a:r>
            <a:r>
              <a:rPr lang="en-US" dirty="0" err="1" smtClean="0"/>
              <a:t>pembuangan</a:t>
            </a:r>
            <a:r>
              <a:rPr lang="en-US" dirty="0" smtClean="0"/>
              <a:t> </a:t>
            </a:r>
            <a:r>
              <a:rPr lang="en-US" dirty="0" err="1" smtClean="0"/>
              <a:t>anak</a:t>
            </a:r>
            <a:endParaRPr lang="en-US" dirty="0" smtClean="0"/>
          </a:p>
          <a:p>
            <a:pPr marL="342900" lvl="1" indent="-342900">
              <a:buFont typeface="Arial" pitchFamily="34" charset="0"/>
              <a:buChar char="•"/>
            </a:pPr>
            <a:r>
              <a:rPr lang="en-US" dirty="0" err="1" smtClean="0"/>
              <a:t>Resiko</a:t>
            </a:r>
            <a:r>
              <a:rPr lang="en-US" dirty="0" smtClean="0"/>
              <a:t> </a:t>
            </a:r>
            <a:r>
              <a:rPr lang="en-US" dirty="0" err="1" smtClean="0"/>
              <a:t>kematian</a:t>
            </a:r>
            <a:r>
              <a:rPr lang="en-US" dirty="0" smtClean="0"/>
              <a:t> </a:t>
            </a:r>
            <a:r>
              <a:rPr lang="en-US" dirty="0" err="1" smtClean="0"/>
              <a:t>ibu</a:t>
            </a:r>
            <a:r>
              <a:rPr lang="en-US" dirty="0" smtClean="0"/>
              <a:t> </a:t>
            </a:r>
            <a:r>
              <a:rPr lang="en-US" dirty="0" err="1" smtClean="0"/>
              <a:t>hamil</a:t>
            </a:r>
            <a:r>
              <a:rPr lang="en-US" dirty="0" smtClean="0"/>
              <a:t> </a:t>
            </a:r>
            <a:r>
              <a:rPr lang="en-US" dirty="0" err="1" smtClean="0"/>
              <a:t>dibandingkan</a:t>
            </a:r>
            <a:r>
              <a:rPr lang="en-US" dirty="0"/>
              <a:t> </a:t>
            </a:r>
            <a:r>
              <a:rPr lang="en-US" dirty="0" err="1"/>
              <a:t>ibu</a:t>
            </a:r>
            <a:r>
              <a:rPr lang="en-US" dirty="0"/>
              <a:t> </a:t>
            </a:r>
            <a:r>
              <a:rPr lang="en-US" dirty="0" err="1"/>
              <a:t>hamil</a:t>
            </a:r>
            <a:r>
              <a:rPr lang="en-US" dirty="0"/>
              <a:t> </a:t>
            </a:r>
            <a:r>
              <a:rPr lang="en-US" dirty="0" err="1"/>
              <a:t>usia</a:t>
            </a:r>
            <a:r>
              <a:rPr lang="en-US" dirty="0"/>
              <a:t> 20-24 </a:t>
            </a:r>
            <a:r>
              <a:rPr lang="en-US" dirty="0" err="1" smtClean="0"/>
              <a:t>tahun</a:t>
            </a:r>
            <a:r>
              <a:rPr lang="en-US" dirty="0" smtClean="0"/>
              <a:t>:</a:t>
            </a:r>
          </a:p>
          <a:p>
            <a:pPr lvl="1"/>
            <a:r>
              <a:rPr lang="en-US" dirty="0" err="1"/>
              <a:t>usia</a:t>
            </a:r>
            <a:r>
              <a:rPr lang="en-US" dirty="0"/>
              <a:t> 10-14 </a:t>
            </a:r>
            <a:r>
              <a:rPr lang="en-US" dirty="0" err="1"/>
              <a:t>tahun</a:t>
            </a:r>
            <a:r>
              <a:rPr lang="en-US" dirty="0"/>
              <a:t> 5 x </a:t>
            </a:r>
            <a:r>
              <a:rPr lang="en-US" dirty="0" err="1"/>
              <a:t>lebih</a:t>
            </a:r>
            <a:r>
              <a:rPr lang="en-US" dirty="0"/>
              <a:t> </a:t>
            </a:r>
            <a:r>
              <a:rPr lang="en-US" dirty="0" err="1"/>
              <a:t>tinggi</a:t>
            </a:r>
            <a:endParaRPr lang="en-US" dirty="0"/>
          </a:p>
          <a:p>
            <a:pPr lvl="1"/>
            <a:r>
              <a:rPr lang="en-US" dirty="0" err="1" smtClean="0"/>
              <a:t>usia</a:t>
            </a:r>
            <a:r>
              <a:rPr lang="en-US" dirty="0" smtClean="0"/>
              <a:t> 15-19 </a:t>
            </a:r>
            <a:r>
              <a:rPr lang="en-US" dirty="0" err="1"/>
              <a:t>tahun</a:t>
            </a:r>
            <a:r>
              <a:rPr lang="en-US" dirty="0"/>
              <a:t> 2 x </a:t>
            </a:r>
            <a:r>
              <a:rPr lang="en-US" dirty="0" err="1"/>
              <a:t>lebih</a:t>
            </a:r>
            <a:r>
              <a:rPr lang="en-US" dirty="0"/>
              <a:t> </a:t>
            </a:r>
            <a:r>
              <a:rPr lang="en-US" dirty="0" err="1"/>
              <a:t>tinggi</a:t>
            </a:r>
            <a:endParaRPr lang="en-US" dirty="0"/>
          </a:p>
          <a:p>
            <a:endParaRPr lang="en-US" b="1" dirty="0" smtClean="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AutoShape 2" descr="Hasil gambar untuk pregnancy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asil gambar untuk pregnancy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asil gambar untuk pregnancy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00"/>
            <a:ext cx="2438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236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txBox="1">
            <a:spLocks noGrp="1"/>
          </p:cNvSpPr>
          <p:nvPr/>
        </p:nvSpPr>
        <p:spPr bwMode="auto">
          <a:xfrm rot="-5400000">
            <a:off x="-556419" y="5533232"/>
            <a:ext cx="1412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600">
                <a:solidFill>
                  <a:schemeClr val="accent2"/>
                </a:solidFill>
              </a:rPr>
              <a:t>08_XXX_MM</a:t>
            </a:r>
            <a:fld id="{538FE94E-037D-466A-92D6-652EC4ECA7EF}" type="slidenum">
              <a:rPr lang="en-GB" sz="600">
                <a:solidFill>
                  <a:schemeClr val="accent2"/>
                </a:solidFill>
              </a:rPr>
              <a:pPr eaLnBrk="1" hangingPunct="1"/>
              <a:t>13</a:t>
            </a:fld>
            <a:endParaRPr lang="en-GB" sz="600">
              <a:solidFill>
                <a:schemeClr val="accent2"/>
              </a:solidFill>
            </a:endParaRPr>
          </a:p>
        </p:txBody>
      </p:sp>
      <p:sp>
        <p:nvSpPr>
          <p:cNvPr id="110594" name="Rectangle 2"/>
          <p:cNvSpPr>
            <a:spLocks noGrp="1" noChangeArrowheads="1"/>
          </p:cNvSpPr>
          <p:nvPr>
            <p:ph type="title" idx="4294967295"/>
          </p:nvPr>
        </p:nvSpPr>
        <p:spPr>
          <a:xfrm>
            <a:off x="1187450" y="285750"/>
            <a:ext cx="7499350" cy="1143000"/>
          </a:xfrm>
        </p:spPr>
        <p:txBody>
          <a:bodyPr>
            <a:normAutofit fontScale="90000"/>
          </a:bodyPr>
          <a:lstStyle/>
          <a:p>
            <a:pPr eaLnBrk="1" hangingPunct="1">
              <a:defRPr/>
            </a:pPr>
            <a:r>
              <a:rPr lang="en-US" sz="3600" smtClean="0">
                <a:solidFill>
                  <a:srgbClr val="FF0000"/>
                </a:solidFill>
                <a:effectLst>
                  <a:outerShdw blurRad="38100" dist="38100" dir="2700000" algn="tl">
                    <a:srgbClr val="C0C0C0"/>
                  </a:outerShdw>
                </a:effectLst>
              </a:rPr>
              <a:t>Clinical causes of maternal mortality among adolescents – 1/3</a:t>
            </a:r>
          </a:p>
        </p:txBody>
      </p:sp>
      <p:sp>
        <p:nvSpPr>
          <p:cNvPr id="12292" name="Rectangle 3"/>
          <p:cNvSpPr>
            <a:spLocks noGrp="1" noChangeArrowheads="1"/>
          </p:cNvSpPr>
          <p:nvPr>
            <p:ph type="body" idx="4294967295"/>
          </p:nvPr>
        </p:nvSpPr>
        <p:spPr>
          <a:xfrm>
            <a:off x="500063" y="1503363"/>
            <a:ext cx="8215312" cy="4068762"/>
          </a:xfrm>
        </p:spPr>
        <p:txBody>
          <a:bodyPr/>
          <a:lstStyle/>
          <a:p>
            <a:pPr eaLnBrk="1" hangingPunct="1">
              <a:lnSpc>
                <a:spcPct val="90000"/>
              </a:lnSpc>
            </a:pPr>
            <a:r>
              <a:rPr lang="en-GB" sz="2800" smtClean="0"/>
              <a:t>Unsafe abortion</a:t>
            </a:r>
            <a:r>
              <a:rPr lang="en-GB" sz="2800" baseline="30000" smtClean="0"/>
              <a:t>1</a:t>
            </a:r>
          </a:p>
          <a:p>
            <a:pPr lvl="1" eaLnBrk="1" hangingPunct="1">
              <a:lnSpc>
                <a:spcPct val="90000"/>
              </a:lnSpc>
            </a:pPr>
            <a:r>
              <a:rPr lang="en-GB" sz="2600" smtClean="0"/>
              <a:t>Study from a teaching hospital in Nigeria (over a 10 year period) – abortion was the cause of 36.9% of maternal deaths in 10-19 year olds </a:t>
            </a:r>
            <a:endParaRPr lang="en-GB" sz="300" smtClean="0"/>
          </a:p>
          <a:p>
            <a:pPr eaLnBrk="1" hangingPunct="1">
              <a:lnSpc>
                <a:spcPct val="90000"/>
              </a:lnSpc>
            </a:pPr>
            <a:r>
              <a:rPr lang="en-GB" sz="2800" smtClean="0"/>
              <a:t>Obstructed labour</a:t>
            </a:r>
            <a:r>
              <a:rPr lang="en-GB" sz="2800" baseline="30000" smtClean="0"/>
              <a:t>2</a:t>
            </a:r>
          </a:p>
          <a:p>
            <a:pPr lvl="1" eaLnBrk="1" hangingPunct="1">
              <a:lnSpc>
                <a:spcPct val="90000"/>
              </a:lnSpc>
            </a:pPr>
            <a:r>
              <a:rPr lang="en-US" sz="2400" smtClean="0"/>
              <a:t>Strong indications of higher risk in mothers below16 years since pelvis is still not fully developed</a:t>
            </a:r>
          </a:p>
          <a:p>
            <a:pPr lvl="2" eaLnBrk="1" hangingPunct="1">
              <a:lnSpc>
                <a:spcPct val="90000"/>
              </a:lnSpc>
            </a:pPr>
            <a:r>
              <a:rPr lang="en-US" sz="2000" smtClean="0"/>
              <a:t>Many studies use caesarean section incidence as a proxy  for obstructed labour – many studies in Africa and one in India found a greater likelihood of this in adolescents than in adults</a:t>
            </a:r>
          </a:p>
        </p:txBody>
      </p:sp>
      <p:sp>
        <p:nvSpPr>
          <p:cNvPr id="12293" name="Text Box 29"/>
          <p:cNvSpPr txBox="1">
            <a:spLocks noChangeArrowheads="1"/>
          </p:cNvSpPr>
          <p:nvPr/>
        </p:nvSpPr>
        <p:spPr bwMode="auto">
          <a:xfrm>
            <a:off x="2339975" y="6172200"/>
            <a:ext cx="3671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tx2"/>
                </a:solidFill>
              </a:rPr>
              <a:t>Sources: 1.Ujah, 2005; 2. WHO, 2004</a:t>
            </a:r>
          </a:p>
        </p:txBody>
      </p:sp>
    </p:spTree>
    <p:extLst>
      <p:ext uri="{BB962C8B-B14F-4D97-AF65-F5344CB8AC3E}">
        <p14:creationId xmlns:p14="http://schemas.microsoft.com/office/powerpoint/2010/main" val="405767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txBox="1">
            <a:spLocks noGrp="1"/>
          </p:cNvSpPr>
          <p:nvPr/>
        </p:nvSpPr>
        <p:spPr bwMode="auto">
          <a:xfrm rot="-5400000">
            <a:off x="-556419" y="5533232"/>
            <a:ext cx="1412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600">
                <a:solidFill>
                  <a:schemeClr val="accent2"/>
                </a:solidFill>
              </a:rPr>
              <a:t>08_XXX_MM</a:t>
            </a:r>
            <a:fld id="{208E79CA-33BF-4E0C-971F-F78B82327F31}" type="slidenum">
              <a:rPr lang="en-GB" sz="600">
                <a:solidFill>
                  <a:schemeClr val="accent2"/>
                </a:solidFill>
              </a:rPr>
              <a:pPr eaLnBrk="1" hangingPunct="1"/>
              <a:t>14</a:t>
            </a:fld>
            <a:endParaRPr lang="en-GB" sz="600">
              <a:solidFill>
                <a:schemeClr val="accent2"/>
              </a:solidFill>
            </a:endParaRPr>
          </a:p>
        </p:txBody>
      </p:sp>
      <p:sp>
        <p:nvSpPr>
          <p:cNvPr id="110594" name="Rectangle 2"/>
          <p:cNvSpPr>
            <a:spLocks noGrp="1" noChangeArrowheads="1"/>
          </p:cNvSpPr>
          <p:nvPr>
            <p:ph type="title" idx="4294967295"/>
          </p:nvPr>
        </p:nvSpPr>
        <p:spPr>
          <a:xfrm>
            <a:off x="457200" y="285750"/>
            <a:ext cx="8229600" cy="1143000"/>
          </a:xfrm>
        </p:spPr>
        <p:txBody>
          <a:bodyPr>
            <a:normAutofit fontScale="90000"/>
          </a:bodyPr>
          <a:lstStyle/>
          <a:p>
            <a:pPr eaLnBrk="1" hangingPunct="1">
              <a:defRPr/>
            </a:pPr>
            <a:r>
              <a:rPr lang="en-US" sz="3600" smtClean="0">
                <a:solidFill>
                  <a:srgbClr val="FF0000"/>
                </a:solidFill>
                <a:effectLst>
                  <a:outerShdw blurRad="38100" dist="38100" dir="2700000" algn="tl">
                    <a:srgbClr val="C0C0C0"/>
                  </a:outerShdw>
                </a:effectLst>
              </a:rPr>
              <a:t>Clinical causes of maternal mortality among adolescents – 2/3</a:t>
            </a:r>
          </a:p>
        </p:txBody>
      </p:sp>
      <p:sp>
        <p:nvSpPr>
          <p:cNvPr id="13316" name="Rectangle 3"/>
          <p:cNvSpPr>
            <a:spLocks noGrp="1" noChangeArrowheads="1"/>
          </p:cNvSpPr>
          <p:nvPr>
            <p:ph type="body" idx="4294967295"/>
          </p:nvPr>
        </p:nvSpPr>
        <p:spPr>
          <a:xfrm>
            <a:off x="500063" y="1844675"/>
            <a:ext cx="7959725" cy="3313113"/>
          </a:xfrm>
        </p:spPr>
        <p:txBody>
          <a:bodyPr/>
          <a:lstStyle/>
          <a:p>
            <a:pPr eaLnBrk="1" hangingPunct="1"/>
            <a:r>
              <a:rPr lang="en-GB" sz="2800" smtClean="0"/>
              <a:t>Hypertensive disorders</a:t>
            </a:r>
          </a:p>
          <a:p>
            <a:pPr lvl="1" eaLnBrk="1" hangingPunct="1"/>
            <a:r>
              <a:rPr lang="en-GB" sz="2400" smtClean="0"/>
              <a:t>Two studies – one in Turkey</a:t>
            </a:r>
            <a:r>
              <a:rPr lang="en-GB" sz="2400" baseline="30000" smtClean="0"/>
              <a:t>1</a:t>
            </a:r>
            <a:r>
              <a:rPr lang="en-GB" sz="2400" smtClean="0"/>
              <a:t> and one in Mozambique</a:t>
            </a:r>
            <a:r>
              <a:rPr lang="en-GB" sz="2400" baseline="30000" smtClean="0"/>
              <a:t>2</a:t>
            </a:r>
            <a:r>
              <a:rPr lang="en-GB" sz="2400" smtClean="0"/>
              <a:t> –  found an increased incidence of hypertensive orders in adolescent mothers, when compared to non-adolescent mothers. However, other studies</a:t>
            </a:r>
            <a:r>
              <a:rPr lang="en-GB" sz="2400" baseline="30000" smtClean="0"/>
              <a:t>3</a:t>
            </a:r>
            <a:r>
              <a:rPr lang="en-GB" sz="2400" smtClean="0"/>
              <a:t>  have shown no difference</a:t>
            </a:r>
          </a:p>
          <a:p>
            <a:pPr lvl="2" eaLnBrk="1" hangingPunct="1"/>
            <a:r>
              <a:rPr lang="en-GB" sz="2200" smtClean="0"/>
              <a:t>But they did not standardize for parity</a:t>
            </a:r>
          </a:p>
          <a:p>
            <a:pPr lvl="2" eaLnBrk="1" hangingPunct="1"/>
            <a:endParaRPr lang="en-GB" sz="500" smtClean="0"/>
          </a:p>
          <a:p>
            <a:pPr eaLnBrk="1" hangingPunct="1">
              <a:buFontTx/>
              <a:buNone/>
            </a:pPr>
            <a:endParaRPr lang="en-GB" sz="3100" smtClean="0"/>
          </a:p>
          <a:p>
            <a:pPr lvl="2" eaLnBrk="1" hangingPunct="1"/>
            <a:endParaRPr lang="en-GB" sz="2200" smtClean="0"/>
          </a:p>
          <a:p>
            <a:pPr lvl="1" eaLnBrk="1" hangingPunct="1"/>
            <a:endParaRPr lang="en-GB" sz="2400" smtClean="0">
              <a:solidFill>
                <a:srgbClr val="0A0AFF"/>
              </a:solidFill>
            </a:endParaRPr>
          </a:p>
        </p:txBody>
      </p:sp>
      <p:sp>
        <p:nvSpPr>
          <p:cNvPr id="13317" name="Text Box 29"/>
          <p:cNvSpPr txBox="1">
            <a:spLocks noChangeArrowheads="1"/>
          </p:cNvSpPr>
          <p:nvPr/>
        </p:nvSpPr>
        <p:spPr bwMode="auto">
          <a:xfrm>
            <a:off x="304800" y="6162675"/>
            <a:ext cx="883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tx2"/>
                </a:solidFill>
              </a:rPr>
              <a:t>Sources: 1. Bozkaya et al, 1996; 2. Granja et al, 2001; 3. Ministerio de Salud, El Salvador, 2007</a:t>
            </a:r>
            <a:endParaRPr lang="en-US" sz="1600"/>
          </a:p>
        </p:txBody>
      </p:sp>
    </p:spTree>
    <p:extLst>
      <p:ext uri="{BB962C8B-B14F-4D97-AF65-F5344CB8AC3E}">
        <p14:creationId xmlns:p14="http://schemas.microsoft.com/office/powerpoint/2010/main" val="555255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3"/>
          <p:cNvSpPr txBox="1">
            <a:spLocks noGrp="1"/>
          </p:cNvSpPr>
          <p:nvPr/>
        </p:nvSpPr>
        <p:spPr bwMode="auto">
          <a:xfrm rot="-5400000">
            <a:off x="-556419" y="5533232"/>
            <a:ext cx="1412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600">
                <a:solidFill>
                  <a:schemeClr val="accent2"/>
                </a:solidFill>
              </a:rPr>
              <a:t>08_XXX_MM</a:t>
            </a:r>
            <a:fld id="{418E0AC5-55C4-489D-A196-E980A9340B3C}" type="slidenum">
              <a:rPr lang="en-GB" sz="600">
                <a:solidFill>
                  <a:schemeClr val="accent2"/>
                </a:solidFill>
              </a:rPr>
              <a:pPr eaLnBrk="1" hangingPunct="1"/>
              <a:t>15</a:t>
            </a:fld>
            <a:endParaRPr lang="en-GB" sz="600">
              <a:solidFill>
                <a:schemeClr val="accent2"/>
              </a:solidFill>
            </a:endParaRPr>
          </a:p>
        </p:txBody>
      </p:sp>
      <p:sp>
        <p:nvSpPr>
          <p:cNvPr id="110594" name="Rectangle 2"/>
          <p:cNvSpPr>
            <a:spLocks noGrp="1" noChangeArrowheads="1"/>
          </p:cNvSpPr>
          <p:nvPr>
            <p:ph type="title" idx="4294967295"/>
          </p:nvPr>
        </p:nvSpPr>
        <p:spPr>
          <a:xfrm>
            <a:off x="457200" y="285750"/>
            <a:ext cx="8229600" cy="1143000"/>
          </a:xfrm>
        </p:spPr>
        <p:txBody>
          <a:bodyPr>
            <a:normAutofit fontScale="90000"/>
          </a:bodyPr>
          <a:lstStyle/>
          <a:p>
            <a:pPr eaLnBrk="1" hangingPunct="1">
              <a:defRPr/>
            </a:pPr>
            <a:r>
              <a:rPr lang="en-US" sz="3600" smtClean="0">
                <a:solidFill>
                  <a:srgbClr val="FF0000"/>
                </a:solidFill>
                <a:effectLst>
                  <a:outerShdw blurRad="38100" dist="38100" dir="2700000" algn="tl">
                    <a:srgbClr val="C0C0C0"/>
                  </a:outerShdw>
                </a:effectLst>
              </a:rPr>
              <a:t>Clinical causes of maternal mortality among adolescents – 3/3</a:t>
            </a:r>
          </a:p>
        </p:txBody>
      </p:sp>
      <p:sp>
        <p:nvSpPr>
          <p:cNvPr id="3077" name="Rectangle 3"/>
          <p:cNvSpPr>
            <a:spLocks noGrp="1" noChangeArrowheads="1"/>
          </p:cNvSpPr>
          <p:nvPr>
            <p:ph type="body" idx="4294967295"/>
          </p:nvPr>
        </p:nvSpPr>
        <p:spPr>
          <a:xfrm>
            <a:off x="500063" y="1503363"/>
            <a:ext cx="8429625" cy="4068762"/>
          </a:xfrm>
        </p:spPr>
        <p:txBody>
          <a:bodyPr/>
          <a:lstStyle/>
          <a:p>
            <a:pPr eaLnBrk="1" hangingPunct="1"/>
            <a:r>
              <a:rPr lang="en-GB" sz="2800" smtClean="0"/>
              <a:t>Injuries – suicide and homicide</a:t>
            </a:r>
          </a:p>
          <a:p>
            <a:pPr lvl="1" eaLnBrk="1" hangingPunct="1"/>
            <a:r>
              <a:rPr lang="en-GB" sz="2400" smtClean="0"/>
              <a:t>In a study in Bangladesh, violence-related injuries were highest among pregnant adolescents</a:t>
            </a:r>
            <a:r>
              <a:rPr lang="en-GB" sz="2400" baseline="30000" smtClean="0"/>
              <a:t>1</a:t>
            </a:r>
            <a:endParaRPr lang="en-GB" sz="2200" baseline="30000" smtClean="0"/>
          </a:p>
          <a:p>
            <a:pPr lvl="1" eaLnBrk="1" hangingPunct="1"/>
            <a:endParaRPr lang="en-GB" sz="2400" smtClean="0">
              <a:solidFill>
                <a:srgbClr val="0A0AFF"/>
              </a:solidFill>
            </a:endParaRPr>
          </a:p>
        </p:txBody>
      </p:sp>
      <p:sp>
        <p:nvSpPr>
          <p:cNvPr id="3078" name="Text Box 29"/>
          <p:cNvSpPr txBox="1">
            <a:spLocks noChangeArrowheads="1"/>
          </p:cNvSpPr>
          <p:nvPr/>
        </p:nvSpPr>
        <p:spPr bwMode="auto">
          <a:xfrm>
            <a:off x="2771775" y="6234113"/>
            <a:ext cx="360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tx2"/>
                </a:solidFill>
              </a:rPr>
              <a:t>Sources: 1. Ronsmans et al, 1999</a:t>
            </a:r>
            <a:endParaRPr lang="en-US" sz="1600"/>
          </a:p>
        </p:txBody>
      </p:sp>
      <p:graphicFrame>
        <p:nvGraphicFramePr>
          <p:cNvPr id="3074" name="Object 3"/>
          <p:cNvGraphicFramePr>
            <a:graphicFrameLocks noChangeAspect="1"/>
          </p:cNvGraphicFramePr>
          <p:nvPr/>
        </p:nvGraphicFramePr>
        <p:xfrm>
          <a:off x="1285875" y="2633663"/>
          <a:ext cx="6897688" cy="3795712"/>
        </p:xfrm>
        <a:graphic>
          <a:graphicData uri="http://schemas.openxmlformats.org/presentationml/2006/ole">
            <mc:AlternateContent xmlns:mc="http://schemas.openxmlformats.org/markup-compatibility/2006">
              <mc:Choice xmlns:v="urn:schemas-microsoft-com:vml" Requires="v">
                <p:oleObj spid="_x0000_s98311" name="Chart" r:id="rId4" imgW="8229600" imgH="4533900" progId="MSGraph.Chart.8">
                  <p:embed followColorScheme="full"/>
                </p:oleObj>
              </mc:Choice>
              <mc:Fallback>
                <p:oleObj name="Chart" r:id="rId4" imgW="8229600" imgH="4533900" progId="MSGraph.Chart.8">
                  <p:embed followColorScheme="full"/>
                  <p:pic>
                    <p:nvPicPr>
                      <p:cNvPr id="0" name=""/>
                      <p:cNvPicPr>
                        <a:picLocks noChangeAspect="1" noChangeArrowheads="1"/>
                      </p:cNvPicPr>
                      <p:nvPr/>
                    </p:nvPicPr>
                    <p:blipFill>
                      <a:blip r:embed="rId5"/>
                      <a:srcRect/>
                      <a:stretch>
                        <a:fillRect/>
                      </a:stretch>
                    </p:blipFill>
                    <p:spPr bwMode="auto">
                      <a:xfrm>
                        <a:off x="1285875" y="2633663"/>
                        <a:ext cx="6897688" cy="3795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2521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txBox="1">
            <a:spLocks noGrp="1"/>
          </p:cNvSpPr>
          <p:nvPr/>
        </p:nvSpPr>
        <p:spPr bwMode="auto">
          <a:xfrm rot="-5400000">
            <a:off x="-556419" y="5533232"/>
            <a:ext cx="1412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600">
                <a:solidFill>
                  <a:schemeClr val="accent2"/>
                </a:solidFill>
              </a:rPr>
              <a:t>08_XXX_MM</a:t>
            </a:r>
            <a:fld id="{0D415AFE-FFE8-4635-B9DF-4725F8A70CC7}" type="slidenum">
              <a:rPr lang="en-GB" sz="600">
                <a:solidFill>
                  <a:schemeClr val="accent2"/>
                </a:solidFill>
              </a:rPr>
              <a:pPr eaLnBrk="1" hangingPunct="1"/>
              <a:t>16</a:t>
            </a:fld>
            <a:endParaRPr lang="en-GB" sz="600">
              <a:solidFill>
                <a:schemeClr val="accent2"/>
              </a:solidFill>
            </a:endParaRPr>
          </a:p>
        </p:txBody>
      </p:sp>
      <p:sp>
        <p:nvSpPr>
          <p:cNvPr id="14340" name="Rectangle 3"/>
          <p:cNvSpPr>
            <a:spLocks noGrp="1" noChangeArrowheads="1"/>
          </p:cNvSpPr>
          <p:nvPr>
            <p:ph type="body" idx="4294967295"/>
          </p:nvPr>
        </p:nvSpPr>
        <p:spPr>
          <a:xfrm>
            <a:off x="533400" y="1700213"/>
            <a:ext cx="8110538" cy="4086225"/>
          </a:xfrm>
        </p:spPr>
        <p:txBody>
          <a:bodyPr/>
          <a:lstStyle/>
          <a:p>
            <a:pPr eaLnBrk="1" hangingPunct="1"/>
            <a:r>
              <a:rPr lang="en-GB" sz="2800" smtClean="0"/>
              <a:t>Anemia</a:t>
            </a:r>
          </a:p>
          <a:p>
            <a:pPr lvl="1" eaLnBrk="1" hangingPunct="1"/>
            <a:r>
              <a:rPr lang="en-US" sz="2400" smtClean="0"/>
              <a:t>Large, high quality study in Latin American &amp; Caribbean found that mothers below16 years old had a 40% increased risk of anemia, compared to mothers age 20-24</a:t>
            </a:r>
            <a:r>
              <a:rPr lang="en-US" sz="2400" baseline="30000" smtClean="0"/>
              <a:t>1</a:t>
            </a:r>
          </a:p>
          <a:p>
            <a:pPr lvl="2" eaLnBrk="1" hangingPunct="1"/>
            <a:r>
              <a:rPr lang="en-US" sz="2200" smtClean="0"/>
              <a:t>There were no significant differences for older adolescents</a:t>
            </a:r>
          </a:p>
          <a:p>
            <a:pPr lvl="1" eaLnBrk="1" hangingPunct="1"/>
            <a:endParaRPr lang="en-GB" sz="2600" baseline="30000" smtClean="0">
              <a:solidFill>
                <a:srgbClr val="0A0AFF"/>
              </a:solidFill>
            </a:endParaRPr>
          </a:p>
        </p:txBody>
      </p:sp>
      <p:sp>
        <p:nvSpPr>
          <p:cNvPr id="14341" name="Text Box 29"/>
          <p:cNvSpPr txBox="1">
            <a:spLocks noChangeArrowheads="1"/>
          </p:cNvSpPr>
          <p:nvPr/>
        </p:nvSpPr>
        <p:spPr bwMode="auto">
          <a:xfrm>
            <a:off x="2411413" y="6162675"/>
            <a:ext cx="540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tx2"/>
                </a:solidFill>
              </a:rPr>
              <a:t>Sources: 1. Conde-Agudelo, Belizán &amp; Lammers, 2005</a:t>
            </a:r>
            <a:endParaRPr lang="en-US" sz="1600"/>
          </a:p>
        </p:txBody>
      </p:sp>
      <p:sp>
        <p:nvSpPr>
          <p:cNvPr id="6" name="Title 1"/>
          <p:cNvSpPr txBox="1">
            <a:spLocks/>
          </p:cNvSpPr>
          <p:nvPr/>
        </p:nvSpPr>
        <p:spPr>
          <a:xfrm>
            <a:off x="457200" y="76200"/>
            <a:ext cx="8229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DAMPAK KR (2)</a:t>
            </a: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376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txBox="1">
            <a:spLocks noGrp="1"/>
          </p:cNvSpPr>
          <p:nvPr/>
        </p:nvSpPr>
        <p:spPr bwMode="auto">
          <a:xfrm rot="-5400000">
            <a:off x="-556419" y="5533232"/>
            <a:ext cx="1412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600">
                <a:solidFill>
                  <a:schemeClr val="accent2"/>
                </a:solidFill>
              </a:rPr>
              <a:t>08_XXX_MM</a:t>
            </a:r>
            <a:fld id="{56031A2F-16C8-4E1F-952F-D63DC38DE18F}" type="slidenum">
              <a:rPr lang="en-GB" sz="600">
                <a:solidFill>
                  <a:schemeClr val="accent2"/>
                </a:solidFill>
              </a:rPr>
              <a:pPr eaLnBrk="1" hangingPunct="1"/>
              <a:t>17</a:t>
            </a:fld>
            <a:endParaRPr lang="en-GB" sz="600">
              <a:solidFill>
                <a:schemeClr val="accent2"/>
              </a:solidFill>
            </a:endParaRPr>
          </a:p>
        </p:txBody>
      </p:sp>
      <p:sp>
        <p:nvSpPr>
          <p:cNvPr id="15364" name="Rectangle 3"/>
          <p:cNvSpPr>
            <a:spLocks noGrp="1" noChangeArrowheads="1"/>
          </p:cNvSpPr>
          <p:nvPr>
            <p:ph type="body" idx="4294967295"/>
          </p:nvPr>
        </p:nvSpPr>
        <p:spPr>
          <a:xfrm>
            <a:off x="755650" y="1700213"/>
            <a:ext cx="8110538" cy="4238625"/>
          </a:xfrm>
        </p:spPr>
        <p:txBody>
          <a:bodyPr/>
          <a:lstStyle/>
          <a:p>
            <a:pPr eaLnBrk="1" hangingPunct="1"/>
            <a:r>
              <a:rPr lang="en-GB" sz="2000" smtClean="0"/>
              <a:t>Malaria</a:t>
            </a:r>
          </a:p>
          <a:p>
            <a:pPr lvl="1" eaLnBrk="1" hangingPunct="1"/>
            <a:r>
              <a:rPr lang="en-US" sz="2000" smtClean="0"/>
              <a:t>In a recent study in Mozambique, malaria was the cause of death in twice as many adolescent mothers (26.9%) as non-adolescent mothers (11.7%)</a:t>
            </a:r>
            <a:r>
              <a:rPr lang="en-US" sz="2000" baseline="30000" smtClean="0"/>
              <a:t>1</a:t>
            </a:r>
          </a:p>
          <a:p>
            <a:pPr lvl="1" eaLnBrk="1" hangingPunct="1"/>
            <a:endParaRPr lang="en-US" sz="2000" baseline="30000" smtClean="0"/>
          </a:p>
          <a:p>
            <a:pPr eaLnBrk="1" hangingPunct="1"/>
            <a:r>
              <a:rPr lang="en-GB" sz="2000" smtClean="0"/>
              <a:t>Obstructed labour – fistulae</a:t>
            </a:r>
          </a:p>
          <a:p>
            <a:pPr lvl="1" eaLnBrk="1" hangingPunct="1"/>
            <a:r>
              <a:rPr lang="en-US" sz="2000" smtClean="0"/>
              <a:t>Studies in Africa have shown that 58-80% of women with obstetric fistulae are under age 20, with the youngest aged only 12 or 13 years</a:t>
            </a:r>
            <a:r>
              <a:rPr lang="en-US" sz="2000" baseline="30000" smtClean="0"/>
              <a:t>2</a:t>
            </a:r>
          </a:p>
          <a:p>
            <a:pPr lvl="1" eaLnBrk="1" hangingPunct="1"/>
            <a:r>
              <a:rPr lang="en-GB" sz="2000" smtClean="0"/>
              <a:t>59% and 27% of fistulae cases occurred in women below 15 &amp; 18 years respectively</a:t>
            </a:r>
            <a:r>
              <a:rPr lang="en-GB" sz="2000" baseline="30000" smtClean="0"/>
              <a:t>3</a:t>
            </a:r>
            <a:endParaRPr lang="en-US" sz="2000" smtClean="0"/>
          </a:p>
          <a:p>
            <a:pPr lvl="1" eaLnBrk="1" hangingPunct="1"/>
            <a:endParaRPr lang="en-GB" sz="2000" smtClean="0"/>
          </a:p>
        </p:txBody>
      </p:sp>
      <p:sp>
        <p:nvSpPr>
          <p:cNvPr id="15365" name="Text Box 29"/>
          <p:cNvSpPr txBox="1">
            <a:spLocks noChangeArrowheads="1"/>
          </p:cNvSpPr>
          <p:nvPr/>
        </p:nvSpPr>
        <p:spPr bwMode="auto">
          <a:xfrm>
            <a:off x="684213" y="6162675"/>
            <a:ext cx="8459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a:solidFill>
                  <a:schemeClr val="tx2"/>
                </a:solidFill>
              </a:rPr>
              <a:t>Sources: 1. Granja et al, 2001; 2. Ministry of Health, Kenya, and UNFPA, 2004; 3. Ampofo, 1990 </a:t>
            </a:r>
            <a:endParaRPr lang="en-US" sz="1400"/>
          </a:p>
        </p:txBody>
      </p:sp>
      <p:sp>
        <p:nvSpPr>
          <p:cNvPr id="6" name="Title 1"/>
          <p:cNvSpPr txBox="1">
            <a:spLocks/>
          </p:cNvSpPr>
          <p:nvPr/>
        </p:nvSpPr>
        <p:spPr>
          <a:xfrm>
            <a:off x="457200" y="76200"/>
            <a:ext cx="8229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DAMPAK KR (3)</a:t>
            </a: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015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116013" y="1981200"/>
            <a:ext cx="7632700" cy="3608388"/>
          </a:xfrm>
        </p:spPr>
        <p:txBody>
          <a:bodyPr/>
          <a:lstStyle/>
          <a:p>
            <a:pPr eaLnBrk="1" hangingPunct="1"/>
            <a:r>
              <a:rPr lang="en-GB" sz="2400" smtClean="0"/>
              <a:t>Adolescents are at an increased risk for pre-term labour &amp; delivery, compared to older women. </a:t>
            </a:r>
          </a:p>
          <a:p>
            <a:pPr eaLnBrk="1" hangingPunct="1"/>
            <a:r>
              <a:rPr lang="en-GB" sz="2400" smtClean="0"/>
              <a:t>Babies born to adolescent mothers are more likely to be of low birth weight.</a:t>
            </a:r>
          </a:p>
          <a:p>
            <a:pPr eaLnBrk="1" hangingPunct="1"/>
            <a:r>
              <a:rPr lang="en-GB" sz="2400" smtClean="0"/>
              <a:t>Babies born to adolescent mothers are at an increased risk of perinatal &amp; infant mortality.</a:t>
            </a:r>
          </a:p>
          <a:p>
            <a:pPr eaLnBrk="1" hangingPunct="1">
              <a:buFontTx/>
              <a:buNone/>
            </a:pPr>
            <a:endParaRPr lang="en-GB" sz="2400" smtClean="0"/>
          </a:p>
          <a:p>
            <a:pPr eaLnBrk="1" hangingPunct="1">
              <a:buFontTx/>
              <a:buNone/>
            </a:pPr>
            <a:r>
              <a:rPr lang="en-GB" sz="1200" smtClean="0">
                <a:solidFill>
                  <a:srgbClr val="FF0000"/>
                </a:solidFill>
              </a:rPr>
              <a:t>Source: Adolescent pregnancy – Issues in adolescent health and development. Geneva. WHO 2004. </a:t>
            </a:r>
            <a:endParaRPr lang="en-US" sz="1200" smtClean="0">
              <a:solidFill>
                <a:srgbClr val="FF0000"/>
              </a:solidFill>
            </a:endParaRPr>
          </a:p>
        </p:txBody>
      </p:sp>
      <p:sp>
        <p:nvSpPr>
          <p:cNvPr id="5" name="Title 1"/>
          <p:cNvSpPr txBox="1">
            <a:spLocks/>
          </p:cNvSpPr>
          <p:nvPr/>
        </p:nvSpPr>
        <p:spPr>
          <a:xfrm>
            <a:off x="457200" y="762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DAMPAK KR (4)</a:t>
            </a:r>
            <a:endParaRPr lang="en-US" b="1" dirty="0"/>
          </a:p>
        </p:txBody>
      </p:sp>
      <p:cxnSp>
        <p:nvCxnSpPr>
          <p:cNvPr id="6" name="Straight Connector 5"/>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692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KESIMPULAN DAMPAK KR</a:t>
            </a:r>
            <a:endParaRPr lang="en-US" b="1" dirty="0"/>
          </a:p>
        </p:txBody>
      </p:sp>
      <p:sp>
        <p:nvSpPr>
          <p:cNvPr id="3" name="Content Placeholder 2"/>
          <p:cNvSpPr>
            <a:spLocks noGrp="1"/>
          </p:cNvSpPr>
          <p:nvPr>
            <p:ph idx="1"/>
          </p:nvPr>
        </p:nvSpPr>
        <p:spPr>
          <a:xfrm>
            <a:off x="290945" y="1136075"/>
            <a:ext cx="8610600" cy="5486400"/>
          </a:xfrm>
        </p:spPr>
        <p:txBody>
          <a:bodyPr>
            <a:normAutofit fontScale="85000" lnSpcReduction="20000"/>
          </a:bodyPr>
          <a:lstStyle/>
          <a:p>
            <a:r>
              <a:rPr lang="en-US" b="1" dirty="0" smtClean="0"/>
              <a:t>IBU:</a:t>
            </a:r>
          </a:p>
          <a:p>
            <a:pPr lvl="1"/>
            <a:r>
              <a:rPr lang="en-US" i="1" dirty="0" smtClean="0"/>
              <a:t>Un-adequate</a:t>
            </a:r>
            <a:r>
              <a:rPr lang="en-US" dirty="0" smtClean="0"/>
              <a:t> Prenatal-care</a:t>
            </a:r>
          </a:p>
          <a:p>
            <a:pPr lvl="1"/>
            <a:r>
              <a:rPr lang="en-US" dirty="0" err="1" smtClean="0"/>
              <a:t>Gangguan</a:t>
            </a:r>
            <a:r>
              <a:rPr lang="en-US" dirty="0" smtClean="0"/>
              <a:t> </a:t>
            </a:r>
            <a:r>
              <a:rPr lang="en-US" dirty="0" err="1" smtClean="0"/>
              <a:t>pada</a:t>
            </a:r>
            <a:r>
              <a:rPr lang="en-US" dirty="0" smtClean="0"/>
              <a:t> </a:t>
            </a:r>
            <a:r>
              <a:rPr lang="en-US" dirty="0" err="1" smtClean="0"/>
              <a:t>tekanan</a:t>
            </a:r>
            <a:r>
              <a:rPr lang="en-US" dirty="0" smtClean="0"/>
              <a:t> </a:t>
            </a:r>
            <a:r>
              <a:rPr lang="en-US" dirty="0" err="1" smtClean="0"/>
              <a:t>darah</a:t>
            </a:r>
            <a:r>
              <a:rPr lang="en-US" dirty="0" smtClean="0"/>
              <a:t> (Pre-</a:t>
            </a:r>
            <a:r>
              <a:rPr lang="en-US" dirty="0" err="1" smtClean="0"/>
              <a:t>eklamsia</a:t>
            </a:r>
            <a:r>
              <a:rPr lang="en-US" dirty="0" smtClean="0"/>
              <a:t>-</a:t>
            </a:r>
            <a:r>
              <a:rPr lang="en-US" dirty="0" err="1" smtClean="0"/>
              <a:t>Eklamsia</a:t>
            </a:r>
            <a:r>
              <a:rPr lang="en-US" dirty="0" smtClean="0"/>
              <a:t>)</a:t>
            </a:r>
          </a:p>
          <a:p>
            <a:pPr lvl="1"/>
            <a:r>
              <a:rPr lang="en-US" dirty="0" smtClean="0"/>
              <a:t>Anemia </a:t>
            </a:r>
            <a:r>
              <a:rPr lang="en-US" dirty="0" err="1" smtClean="0"/>
              <a:t>defisiensi</a:t>
            </a:r>
            <a:r>
              <a:rPr lang="en-US" dirty="0" smtClean="0"/>
              <a:t> </a:t>
            </a:r>
            <a:r>
              <a:rPr lang="en-US" dirty="0" err="1" smtClean="0"/>
              <a:t>Besi</a:t>
            </a:r>
            <a:endParaRPr lang="en-US" dirty="0" smtClean="0"/>
          </a:p>
          <a:p>
            <a:pPr lvl="1"/>
            <a:r>
              <a:rPr lang="en-US" dirty="0" err="1" smtClean="0"/>
              <a:t>Abortus</a:t>
            </a:r>
            <a:endParaRPr lang="en-US" dirty="0" smtClean="0"/>
          </a:p>
          <a:p>
            <a:pPr lvl="1"/>
            <a:r>
              <a:rPr lang="en-US" dirty="0" smtClean="0"/>
              <a:t>Sexually Transmitted diseases</a:t>
            </a:r>
          </a:p>
          <a:p>
            <a:pPr lvl="1"/>
            <a:r>
              <a:rPr lang="en-US" dirty="0" err="1" smtClean="0"/>
              <a:t>Kanker</a:t>
            </a:r>
            <a:r>
              <a:rPr lang="en-US" dirty="0" smtClean="0"/>
              <a:t> </a:t>
            </a:r>
            <a:r>
              <a:rPr lang="en-US" dirty="0" err="1" smtClean="0"/>
              <a:t>pada</a:t>
            </a:r>
            <a:r>
              <a:rPr lang="en-US" dirty="0" smtClean="0"/>
              <a:t> organ </a:t>
            </a:r>
            <a:r>
              <a:rPr lang="en-US" dirty="0" err="1" smtClean="0"/>
              <a:t>reproduksi</a:t>
            </a:r>
            <a:endParaRPr lang="en-US" dirty="0" smtClean="0"/>
          </a:p>
          <a:p>
            <a:pPr lvl="1"/>
            <a:r>
              <a:rPr lang="en-US" dirty="0" err="1" smtClean="0"/>
              <a:t>Premenstruasi</a:t>
            </a:r>
            <a:r>
              <a:rPr lang="en-US" dirty="0" smtClean="0"/>
              <a:t> </a:t>
            </a:r>
            <a:r>
              <a:rPr lang="en-US" dirty="0" err="1" smtClean="0"/>
              <a:t>syndrom</a:t>
            </a:r>
            <a:endParaRPr lang="en-US" dirty="0" smtClean="0"/>
          </a:p>
          <a:p>
            <a:pPr lvl="1"/>
            <a:r>
              <a:rPr lang="en-US" dirty="0" err="1" smtClean="0"/>
              <a:t>Disproporsi</a:t>
            </a:r>
            <a:r>
              <a:rPr lang="en-US" dirty="0" smtClean="0"/>
              <a:t> </a:t>
            </a:r>
            <a:r>
              <a:rPr lang="en-US" dirty="0" err="1" smtClean="0"/>
              <a:t>tulang</a:t>
            </a:r>
            <a:r>
              <a:rPr lang="en-US" dirty="0" smtClean="0"/>
              <a:t> </a:t>
            </a:r>
            <a:r>
              <a:rPr lang="en-US" dirty="0" err="1" smtClean="0"/>
              <a:t>panggul</a:t>
            </a:r>
            <a:endParaRPr lang="en-US" dirty="0" smtClean="0"/>
          </a:p>
          <a:p>
            <a:pPr lvl="1"/>
            <a:r>
              <a:rPr lang="en-US" dirty="0" smtClean="0"/>
              <a:t>Post-partum depression</a:t>
            </a:r>
          </a:p>
          <a:p>
            <a:r>
              <a:rPr lang="en-US" b="1" dirty="0" smtClean="0"/>
              <a:t>BAYI/JANIN:</a:t>
            </a:r>
          </a:p>
          <a:p>
            <a:pPr lvl="1"/>
            <a:r>
              <a:rPr lang="en-US" dirty="0" err="1" smtClean="0"/>
              <a:t>Kelainan</a:t>
            </a:r>
            <a:r>
              <a:rPr lang="en-US" dirty="0" smtClean="0"/>
              <a:t> </a:t>
            </a:r>
            <a:r>
              <a:rPr lang="en-US" dirty="0" err="1" smtClean="0"/>
              <a:t>kongenital</a:t>
            </a:r>
            <a:endParaRPr lang="en-US" dirty="0" smtClean="0"/>
          </a:p>
          <a:p>
            <a:pPr lvl="1"/>
            <a:r>
              <a:rPr lang="en-US" dirty="0" err="1" smtClean="0"/>
              <a:t>Berat</a:t>
            </a:r>
            <a:r>
              <a:rPr lang="en-US" dirty="0" smtClean="0"/>
              <a:t> </a:t>
            </a:r>
            <a:r>
              <a:rPr lang="en-US" dirty="0" err="1" smtClean="0"/>
              <a:t>badan</a:t>
            </a:r>
            <a:r>
              <a:rPr lang="en-US" dirty="0" smtClean="0"/>
              <a:t> </a:t>
            </a:r>
            <a:r>
              <a:rPr lang="en-US" dirty="0" err="1" smtClean="0"/>
              <a:t>lahir</a:t>
            </a:r>
            <a:r>
              <a:rPr lang="en-US" dirty="0" smtClean="0"/>
              <a:t> </a:t>
            </a:r>
            <a:r>
              <a:rPr lang="en-US" dirty="0" err="1" smtClean="0"/>
              <a:t>rendah</a:t>
            </a:r>
            <a:endParaRPr lang="en-US" dirty="0" smtClean="0"/>
          </a:p>
          <a:p>
            <a:pPr lvl="1"/>
            <a:r>
              <a:rPr lang="en-US" dirty="0" err="1" smtClean="0"/>
              <a:t>Prematur</a:t>
            </a:r>
            <a:r>
              <a:rPr lang="en-US" dirty="0" smtClean="0"/>
              <a:t> </a:t>
            </a:r>
            <a:r>
              <a:rPr lang="en-US" dirty="0"/>
              <a:t>baby</a:t>
            </a:r>
          </a:p>
          <a:p>
            <a:endParaRPr lang="en-US" dirty="0"/>
          </a:p>
          <a:p>
            <a:endParaRPr lang="en-US" b="1" dirty="0" smtClean="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descr="Hasil gambar untuk kehamilan pada wanita tua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38400"/>
            <a:ext cx="2667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358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OUTLINES</a:t>
            </a:r>
            <a:endParaRPr lang="en-US" b="1" u="sng" dirty="0"/>
          </a:p>
        </p:txBody>
      </p:sp>
      <p:sp>
        <p:nvSpPr>
          <p:cNvPr id="3" name="Content Placeholder 2"/>
          <p:cNvSpPr>
            <a:spLocks noGrp="1"/>
          </p:cNvSpPr>
          <p:nvPr>
            <p:ph idx="1"/>
          </p:nvPr>
        </p:nvSpPr>
        <p:spPr/>
        <p:txBody>
          <a:bodyPr/>
          <a:lstStyle/>
          <a:p>
            <a:pPr marL="514350" indent="-514350">
              <a:buAutoNum type="arabicPeriod"/>
            </a:pPr>
            <a:r>
              <a:rPr lang="en-US" b="1" dirty="0" smtClean="0"/>
              <a:t>Review KEHAMILAN</a:t>
            </a:r>
          </a:p>
          <a:p>
            <a:pPr marL="514350" indent="-514350">
              <a:buAutoNum type="arabicPeriod"/>
            </a:pPr>
            <a:r>
              <a:rPr lang="en-US" b="1" dirty="0" err="1" smtClean="0"/>
              <a:t>Kehamilan</a:t>
            </a:r>
            <a:r>
              <a:rPr lang="en-US" b="1" dirty="0" smtClean="0"/>
              <a:t> </a:t>
            </a:r>
            <a:r>
              <a:rPr lang="en-US" b="1" dirty="0" err="1" smtClean="0"/>
              <a:t>pada</a:t>
            </a:r>
            <a:r>
              <a:rPr lang="en-US" b="1" dirty="0" smtClean="0"/>
              <a:t> </a:t>
            </a:r>
            <a:r>
              <a:rPr lang="en-US" b="1" dirty="0" err="1" smtClean="0"/>
              <a:t>Remaja</a:t>
            </a:r>
            <a:endParaRPr lang="en-US" b="1" dirty="0" smtClean="0"/>
          </a:p>
          <a:p>
            <a:pPr marL="514350" indent="-514350">
              <a:buAutoNum type="arabicPeriod"/>
            </a:pPr>
            <a:r>
              <a:rPr lang="en-US" b="1" dirty="0" err="1"/>
              <a:t>Kehamilan</a:t>
            </a:r>
            <a:r>
              <a:rPr lang="en-US" b="1" dirty="0"/>
              <a:t> </a:t>
            </a:r>
            <a:r>
              <a:rPr lang="en-US" b="1" dirty="0" err="1"/>
              <a:t>pada</a:t>
            </a:r>
            <a:r>
              <a:rPr lang="en-US" b="1" dirty="0"/>
              <a:t> </a:t>
            </a:r>
            <a:r>
              <a:rPr lang="en-US" b="1" dirty="0" err="1"/>
              <a:t>Usia</a:t>
            </a:r>
            <a:r>
              <a:rPr lang="en-US" b="1" dirty="0"/>
              <a:t> </a:t>
            </a:r>
            <a:r>
              <a:rPr lang="en-US" b="1" dirty="0" err="1" smtClean="0"/>
              <a:t>Tua</a:t>
            </a:r>
            <a:endParaRPr lang="en-US" b="1" dirty="0" smtClean="0"/>
          </a:p>
          <a:p>
            <a:pPr marL="514350" indent="-514350">
              <a:buAutoNum type="arabicPeriod"/>
            </a:pPr>
            <a:r>
              <a:rPr lang="en-US" b="1" dirty="0" err="1"/>
              <a:t>Kehamilan</a:t>
            </a:r>
            <a:r>
              <a:rPr lang="en-US" b="1" dirty="0"/>
              <a:t> </a:t>
            </a:r>
            <a:r>
              <a:rPr lang="en-US" b="1" dirty="0" err="1" smtClean="0"/>
              <a:t>dengan</a:t>
            </a:r>
            <a:r>
              <a:rPr lang="en-US" b="1" dirty="0" smtClean="0"/>
              <a:t> Obesity</a:t>
            </a:r>
            <a:endParaRPr lang="en-US" b="1" dirty="0"/>
          </a:p>
        </p:txBody>
      </p:sp>
    </p:spTree>
    <p:extLst>
      <p:ext uri="{BB962C8B-B14F-4D97-AF65-F5344CB8AC3E}">
        <p14:creationId xmlns:p14="http://schemas.microsoft.com/office/powerpoint/2010/main" val="1276102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txBox="1">
            <a:spLocks noGrp="1"/>
          </p:cNvSpPr>
          <p:nvPr/>
        </p:nvSpPr>
        <p:spPr bwMode="auto">
          <a:xfrm rot="-5400000">
            <a:off x="-556419" y="5533232"/>
            <a:ext cx="1412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600">
                <a:solidFill>
                  <a:schemeClr val="accent2"/>
                </a:solidFill>
              </a:rPr>
              <a:t>08_XXX_MM</a:t>
            </a:r>
            <a:fld id="{97EE7B84-EE87-4C5C-9B7F-8CF307235B27}" type="slidenum">
              <a:rPr lang="en-GB" sz="600">
                <a:solidFill>
                  <a:schemeClr val="accent2"/>
                </a:solidFill>
              </a:rPr>
              <a:pPr eaLnBrk="1" hangingPunct="1"/>
              <a:t>20</a:t>
            </a:fld>
            <a:endParaRPr lang="en-GB" sz="600">
              <a:solidFill>
                <a:schemeClr val="accent2"/>
              </a:solidFill>
            </a:endParaRPr>
          </a:p>
        </p:txBody>
      </p:sp>
      <p:sp>
        <p:nvSpPr>
          <p:cNvPr id="43012" name="Rectangle 3"/>
          <p:cNvSpPr>
            <a:spLocks noGrp="1" noChangeArrowheads="1"/>
          </p:cNvSpPr>
          <p:nvPr>
            <p:ph type="body" idx="4294967295"/>
          </p:nvPr>
        </p:nvSpPr>
        <p:spPr>
          <a:xfrm>
            <a:off x="539750" y="1773238"/>
            <a:ext cx="8247063" cy="4103687"/>
          </a:xfrm>
        </p:spPr>
        <p:txBody>
          <a:bodyPr/>
          <a:lstStyle/>
          <a:p>
            <a:pPr eaLnBrk="1" hangingPunct="1">
              <a:lnSpc>
                <a:spcPct val="80000"/>
              </a:lnSpc>
            </a:pPr>
            <a:r>
              <a:rPr lang="en-GB" sz="2000" smtClean="0"/>
              <a:t>Use of antenatal care (ANC)</a:t>
            </a:r>
          </a:p>
          <a:p>
            <a:pPr lvl="1" eaLnBrk="1" hangingPunct="1">
              <a:lnSpc>
                <a:spcPct val="80000"/>
              </a:lnSpc>
            </a:pPr>
            <a:r>
              <a:rPr lang="en-GB" sz="2000" smtClean="0"/>
              <a:t>A systematic review of maternal health care use </a:t>
            </a:r>
          </a:p>
          <a:p>
            <a:pPr lvl="2" eaLnBrk="1" hangingPunct="1">
              <a:lnSpc>
                <a:spcPct val="80000"/>
              </a:lnSpc>
            </a:pPr>
            <a:r>
              <a:rPr lang="en-GB" altLang="zh-CN" sz="2000" smtClean="0">
                <a:ea typeface="SimSun" pitchFamily="2" charset="-122"/>
              </a:rPr>
              <a:t>Women under 20 years are less likely to receive ANC during the first trimester (high quality studies from Jamaica, Brazil, South Africa, India/Kerala, Ecuador)</a:t>
            </a:r>
            <a:r>
              <a:rPr lang="en-GB" altLang="zh-CN" sz="2000" baseline="30000" smtClean="0">
                <a:ea typeface="SimSun" pitchFamily="2" charset="-122"/>
              </a:rPr>
              <a:t>1</a:t>
            </a:r>
          </a:p>
          <a:p>
            <a:pPr lvl="1" eaLnBrk="1" hangingPunct="1">
              <a:lnSpc>
                <a:spcPct val="80000"/>
              </a:lnSpc>
            </a:pPr>
            <a:r>
              <a:rPr lang="en-GB" altLang="zh-CN" sz="2000" smtClean="0">
                <a:ea typeface="SimSun" pitchFamily="2" charset="-122"/>
              </a:rPr>
              <a:t>In the Philippines, only 29% of mothers  below18 received ANC, compared to 81% of mothers aged 20-30</a:t>
            </a:r>
            <a:r>
              <a:rPr lang="en-GB" altLang="zh-CN" sz="2000" baseline="30000" smtClean="0">
                <a:ea typeface="SimSun" pitchFamily="2" charset="-122"/>
              </a:rPr>
              <a:t>2</a:t>
            </a:r>
          </a:p>
          <a:p>
            <a:pPr eaLnBrk="1" hangingPunct="1">
              <a:lnSpc>
                <a:spcPct val="80000"/>
              </a:lnSpc>
            </a:pPr>
            <a:endParaRPr lang="en-GB" sz="2000" smtClean="0"/>
          </a:p>
          <a:p>
            <a:pPr eaLnBrk="1" hangingPunct="1">
              <a:lnSpc>
                <a:spcPct val="80000"/>
              </a:lnSpc>
            </a:pPr>
            <a:r>
              <a:rPr lang="en-GB" sz="2000" smtClean="0"/>
              <a:t>Use of facility-based delivery</a:t>
            </a:r>
          </a:p>
          <a:p>
            <a:pPr lvl="1" eaLnBrk="1" hangingPunct="1">
              <a:lnSpc>
                <a:spcPct val="80000"/>
              </a:lnSpc>
            </a:pPr>
            <a:r>
              <a:rPr lang="en-GB" altLang="zh-CN" sz="2000" smtClean="0">
                <a:ea typeface="SimSun" pitchFamily="2" charset="-122"/>
              </a:rPr>
              <a:t>Significant age differences in favour of older women (high quality studies from India, Morocco, Guatemala)</a:t>
            </a:r>
            <a:r>
              <a:rPr lang="en-GB" altLang="zh-CN" sz="2000" baseline="30000" smtClean="0">
                <a:ea typeface="SimSun" pitchFamily="2" charset="-122"/>
              </a:rPr>
              <a:t>1</a:t>
            </a:r>
            <a:endParaRPr lang="en-GB" sz="2000" baseline="30000" smtClean="0"/>
          </a:p>
        </p:txBody>
      </p:sp>
      <p:sp>
        <p:nvSpPr>
          <p:cNvPr id="43013" name="Text Box 29"/>
          <p:cNvSpPr txBox="1">
            <a:spLocks noChangeArrowheads="1"/>
          </p:cNvSpPr>
          <p:nvPr/>
        </p:nvSpPr>
        <p:spPr bwMode="auto">
          <a:xfrm>
            <a:off x="1835150" y="6162675"/>
            <a:ext cx="6408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tx2"/>
                </a:solidFill>
              </a:rPr>
              <a:t>Source:</a:t>
            </a:r>
            <a:r>
              <a:rPr lang="en-US" sz="1600">
                <a:solidFill>
                  <a:srgbClr val="CC0000"/>
                </a:solidFill>
              </a:rPr>
              <a:t> 1. Say L, 2007 (unpublished data); 2. Dela Cruz, 1996 </a:t>
            </a:r>
            <a:endParaRPr lang="en-US" sz="1600">
              <a:solidFill>
                <a:srgbClr val="0000CC"/>
              </a:solidFill>
            </a:endParaRPr>
          </a:p>
        </p:txBody>
      </p:sp>
      <p:sp>
        <p:nvSpPr>
          <p:cNvPr id="6" name="Title 1"/>
          <p:cNvSpPr txBox="1">
            <a:spLocks/>
          </p:cNvSpPr>
          <p:nvPr/>
        </p:nvSpPr>
        <p:spPr>
          <a:xfrm>
            <a:off x="457200" y="76200"/>
            <a:ext cx="8229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PERAWATAN LANJUTAN (1)</a:t>
            </a: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738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txBox="1">
            <a:spLocks noGrp="1"/>
          </p:cNvSpPr>
          <p:nvPr/>
        </p:nvSpPr>
        <p:spPr bwMode="auto">
          <a:xfrm rot="-5400000">
            <a:off x="-556419" y="5533232"/>
            <a:ext cx="1412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600">
                <a:solidFill>
                  <a:schemeClr val="accent2"/>
                </a:solidFill>
              </a:rPr>
              <a:t>08_XXX_MM</a:t>
            </a:r>
            <a:fld id="{D70AD759-1E5A-4E54-A97C-5C1BB946F276}" type="slidenum">
              <a:rPr lang="en-GB" sz="600">
                <a:solidFill>
                  <a:schemeClr val="accent2"/>
                </a:solidFill>
              </a:rPr>
              <a:pPr eaLnBrk="1" hangingPunct="1"/>
              <a:t>21</a:t>
            </a:fld>
            <a:endParaRPr lang="en-GB" sz="600">
              <a:solidFill>
                <a:schemeClr val="accent2"/>
              </a:solidFill>
            </a:endParaRPr>
          </a:p>
        </p:txBody>
      </p:sp>
      <p:sp>
        <p:nvSpPr>
          <p:cNvPr id="44035" name="Rectangle 3"/>
          <p:cNvSpPr>
            <a:spLocks noGrp="1" noChangeArrowheads="1"/>
          </p:cNvSpPr>
          <p:nvPr>
            <p:ph type="body" idx="4294967295"/>
          </p:nvPr>
        </p:nvSpPr>
        <p:spPr>
          <a:xfrm>
            <a:off x="533400" y="1773238"/>
            <a:ext cx="7696200" cy="3430587"/>
          </a:xfrm>
        </p:spPr>
        <p:txBody>
          <a:bodyPr/>
          <a:lstStyle/>
          <a:p>
            <a:pPr eaLnBrk="1" hangingPunct="1"/>
            <a:r>
              <a:rPr lang="en-GB" sz="2000" smtClean="0"/>
              <a:t>Use of skilled delivery assistance</a:t>
            </a:r>
          </a:p>
          <a:p>
            <a:pPr lvl="1" eaLnBrk="1" hangingPunct="1"/>
            <a:r>
              <a:rPr lang="en-GB" altLang="zh-CN" sz="2000" smtClean="0">
                <a:ea typeface="SimSun" pitchFamily="2" charset="-122"/>
              </a:rPr>
              <a:t>No age-difference appears to exist (high quality studies from Bangladesh, India, Nepal)</a:t>
            </a:r>
            <a:r>
              <a:rPr lang="en-GB" altLang="zh-CN" sz="2000" baseline="30000" smtClean="0">
                <a:ea typeface="SimSun" pitchFamily="2" charset="-122"/>
              </a:rPr>
              <a:t>1</a:t>
            </a:r>
            <a:r>
              <a:rPr lang="en-GB" altLang="zh-CN" sz="2000" smtClean="0">
                <a:ea typeface="SimSun" pitchFamily="2" charset="-122"/>
              </a:rPr>
              <a:t> </a:t>
            </a:r>
          </a:p>
          <a:p>
            <a:pPr lvl="2" eaLnBrk="1" hangingPunct="1"/>
            <a:r>
              <a:rPr lang="en-GB" altLang="zh-CN" sz="2000" smtClean="0">
                <a:ea typeface="SimSun" pitchFamily="2" charset="-122"/>
              </a:rPr>
              <a:t>Higher education (both woman’s and her partner’s), problems during delivery, living standards, and women’s autonomy are more significant in influencing the receipt of assistance from a skilled health worker during delivery</a:t>
            </a:r>
          </a:p>
          <a:p>
            <a:pPr lvl="1" eaLnBrk="1" hangingPunct="1"/>
            <a:r>
              <a:rPr lang="en-US" altLang="zh-CN" sz="2000" smtClean="0">
                <a:ea typeface="SimSun" pitchFamily="2" charset="-122"/>
              </a:rPr>
              <a:t>In an older review, mothers below the age of 19 were significantly less likely than mothers aged 19-23 to receive skilled childbirth care in 7 of 15 countries</a:t>
            </a:r>
            <a:r>
              <a:rPr lang="en-US" altLang="zh-CN" sz="2000" baseline="30000" smtClean="0">
                <a:ea typeface="SimSun" pitchFamily="2" charset="-122"/>
              </a:rPr>
              <a:t>2</a:t>
            </a:r>
            <a:endParaRPr lang="en-GB" sz="2000" smtClean="0"/>
          </a:p>
        </p:txBody>
      </p:sp>
      <p:sp>
        <p:nvSpPr>
          <p:cNvPr id="44037" name="Text Box 29"/>
          <p:cNvSpPr txBox="1">
            <a:spLocks noChangeArrowheads="1"/>
          </p:cNvSpPr>
          <p:nvPr/>
        </p:nvSpPr>
        <p:spPr bwMode="auto">
          <a:xfrm>
            <a:off x="1116013" y="6162675"/>
            <a:ext cx="7559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rgbClr val="FF0000"/>
                </a:solidFill>
              </a:rPr>
              <a:t>Source: 1. Say L, 2007 (unpublished data); 2. Family Health International, 2003</a:t>
            </a:r>
          </a:p>
        </p:txBody>
      </p:sp>
      <p:sp>
        <p:nvSpPr>
          <p:cNvPr id="7" name="Title 1"/>
          <p:cNvSpPr txBox="1">
            <a:spLocks/>
          </p:cNvSpPr>
          <p:nvPr/>
        </p:nvSpPr>
        <p:spPr>
          <a:xfrm>
            <a:off x="457200" y="76200"/>
            <a:ext cx="8229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PERAWATAN LANJUTAN (2)</a:t>
            </a:r>
            <a:endParaRPr lang="en-US" b="1" dirty="0"/>
          </a:p>
        </p:txBody>
      </p:sp>
      <p:cxnSp>
        <p:nvCxnSpPr>
          <p:cNvPr id="8" name="Straight Connector 7"/>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413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3276601" y="1219200"/>
            <a:ext cx="5638800" cy="5257800"/>
          </a:xfrm>
        </p:spPr>
        <p:txBody>
          <a:bodyPr>
            <a:noAutofit/>
          </a:bodyPr>
          <a:lstStyle/>
          <a:p>
            <a:pPr marL="0" lvl="1" indent="0">
              <a:lnSpc>
                <a:spcPct val="90000"/>
              </a:lnSpc>
              <a:buNone/>
            </a:pPr>
            <a:r>
              <a:rPr lang="en-GB" sz="2500" dirty="0" smtClean="0">
                <a:solidFill>
                  <a:srgbClr val="0070C0"/>
                </a:solidFill>
              </a:rPr>
              <a:t>Within </a:t>
            </a:r>
            <a:r>
              <a:rPr lang="en-GB" sz="2500" dirty="0">
                <a:solidFill>
                  <a:srgbClr val="0070C0"/>
                </a:solidFill>
              </a:rPr>
              <a:t>a multifaceted approach, we need to ensure that every adolescent is able to obtain the health information &amp; services she needs.</a:t>
            </a:r>
            <a:endParaRPr lang="en-GB" sz="2500" dirty="0" smtClean="0">
              <a:solidFill>
                <a:srgbClr val="0070C0"/>
              </a:solidFill>
            </a:endParaRPr>
          </a:p>
          <a:p>
            <a:pPr marL="396875" lvl="1" eaLnBrk="1" hangingPunct="1">
              <a:lnSpc>
                <a:spcPct val="90000"/>
              </a:lnSpc>
            </a:pPr>
            <a:r>
              <a:rPr lang="en-GB" sz="2500" dirty="0" smtClean="0"/>
              <a:t>We need to ensure that contraceptive services, antenatal services and skilled care at delivery are widely available.</a:t>
            </a:r>
          </a:p>
          <a:p>
            <a:pPr marL="396875" lvl="1" eaLnBrk="1" hangingPunct="1">
              <a:lnSpc>
                <a:spcPct val="90000"/>
              </a:lnSpc>
            </a:pPr>
            <a:r>
              <a:rPr lang="en-GB" sz="2500" dirty="0" smtClean="0"/>
              <a:t>We need to ensure that these services are accessible to adolescents. </a:t>
            </a:r>
          </a:p>
          <a:p>
            <a:pPr marL="396875" lvl="1" eaLnBrk="1" hangingPunct="1">
              <a:lnSpc>
                <a:spcPct val="90000"/>
              </a:lnSpc>
            </a:pPr>
            <a:r>
              <a:rPr lang="en-GB" sz="2500" dirty="0" smtClean="0"/>
              <a:t>We need to ensure that health care providers who provide these services are trained and support to  respond to adolescents competently &amp; with sensitivity.</a:t>
            </a:r>
          </a:p>
          <a:p>
            <a:pPr lvl="1" eaLnBrk="1" hangingPunct="1">
              <a:lnSpc>
                <a:spcPct val="90000"/>
              </a:lnSpc>
              <a:buFontTx/>
              <a:buNone/>
            </a:pPr>
            <a:endParaRPr lang="en-GB" sz="2500" dirty="0" smtClean="0"/>
          </a:p>
        </p:txBody>
      </p:sp>
      <p:pic>
        <p:nvPicPr>
          <p:cNvPr id="450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8056">
            <a:off x="395288" y="1628775"/>
            <a:ext cx="3081337"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76200"/>
            <a:ext cx="8229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PERAWATAN LANJUTAN (3)</a:t>
            </a:r>
            <a:endParaRPr lang="en-US" b="1" dirty="0"/>
          </a:p>
        </p:txBody>
      </p:sp>
      <p:cxnSp>
        <p:nvCxnSpPr>
          <p:cNvPr id="6" name="Straight Connector 5"/>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02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PERAWATAN LANJUTAN (4)</a:t>
            </a:r>
            <a:endParaRPr lang="en-US" b="1" dirty="0"/>
          </a:p>
        </p:txBody>
      </p:sp>
      <p:sp>
        <p:nvSpPr>
          <p:cNvPr id="3" name="Content Placeholder 2"/>
          <p:cNvSpPr>
            <a:spLocks noGrp="1"/>
          </p:cNvSpPr>
          <p:nvPr>
            <p:ph idx="1"/>
          </p:nvPr>
        </p:nvSpPr>
        <p:spPr>
          <a:xfrm>
            <a:off x="290945" y="1219200"/>
            <a:ext cx="5195455" cy="5410200"/>
          </a:xfrm>
        </p:spPr>
        <p:txBody>
          <a:bodyPr>
            <a:noAutofit/>
          </a:bodyPr>
          <a:lstStyle/>
          <a:p>
            <a:pPr marL="514350" indent="-514350">
              <a:buAutoNum type="arabicPeriod"/>
            </a:pPr>
            <a:r>
              <a:rPr lang="en-US" sz="2800" dirty="0" err="1" smtClean="0"/>
              <a:t>Membantu</a:t>
            </a:r>
            <a:r>
              <a:rPr lang="en-US" sz="2800" dirty="0" smtClean="0"/>
              <a:t> </a:t>
            </a:r>
            <a:r>
              <a:rPr lang="en-US" sz="2800" dirty="0" err="1" smtClean="0"/>
              <a:t>menyelesaikan</a:t>
            </a:r>
            <a:r>
              <a:rPr lang="en-US" sz="2800" dirty="0" smtClean="0"/>
              <a:t> </a:t>
            </a:r>
            <a:r>
              <a:rPr lang="en-US" sz="2800" dirty="0" err="1" smtClean="0"/>
              <a:t>masalah</a:t>
            </a:r>
            <a:r>
              <a:rPr lang="en-US" sz="2800" dirty="0" smtClean="0"/>
              <a:t> </a:t>
            </a:r>
            <a:r>
              <a:rPr lang="en-US" sz="2800" dirty="0" err="1" smtClean="0"/>
              <a:t>ekonomi</a:t>
            </a:r>
            <a:r>
              <a:rPr lang="en-US" sz="2800" dirty="0" smtClean="0"/>
              <a:t> &amp; social: </a:t>
            </a:r>
            <a:r>
              <a:rPr lang="en-US" sz="2800" i="1" dirty="0" err="1" smtClean="0"/>
              <a:t>skillfull</a:t>
            </a:r>
            <a:r>
              <a:rPr lang="en-US" sz="2800" i="1" dirty="0" smtClean="0"/>
              <a:t> &amp; working</a:t>
            </a:r>
            <a:r>
              <a:rPr lang="en-US" sz="2800" dirty="0" smtClean="0"/>
              <a:t>.</a:t>
            </a:r>
          </a:p>
          <a:p>
            <a:pPr marL="514350" indent="-514350">
              <a:buAutoNum type="arabicPeriod"/>
            </a:pPr>
            <a:r>
              <a:rPr lang="en-US" sz="2800" dirty="0" err="1" smtClean="0"/>
              <a:t>Pengembangan</a:t>
            </a:r>
            <a:r>
              <a:rPr lang="en-US" sz="2800" dirty="0" smtClean="0"/>
              <a:t> </a:t>
            </a:r>
            <a:r>
              <a:rPr lang="en-US" sz="2800" dirty="0" err="1" smtClean="0"/>
              <a:t>nilai-nilai</a:t>
            </a:r>
            <a:r>
              <a:rPr lang="en-US" sz="2800" dirty="0" smtClean="0"/>
              <a:t> personal.</a:t>
            </a:r>
          </a:p>
          <a:p>
            <a:pPr marL="514350" indent="-514350">
              <a:buAutoNum type="arabicPeriod"/>
            </a:pPr>
            <a:r>
              <a:rPr lang="en-US" sz="2800" dirty="0" err="1" smtClean="0"/>
              <a:t>Membantu</a:t>
            </a:r>
            <a:r>
              <a:rPr lang="en-US" sz="2800" dirty="0" smtClean="0"/>
              <a:t> </a:t>
            </a:r>
            <a:r>
              <a:rPr lang="en-US" sz="2800" dirty="0" err="1" smtClean="0"/>
              <a:t>mereka</a:t>
            </a:r>
            <a:r>
              <a:rPr lang="en-US" sz="2800" dirty="0" smtClean="0"/>
              <a:t> </a:t>
            </a:r>
            <a:r>
              <a:rPr lang="en-US" sz="2800" dirty="0" err="1" smtClean="0"/>
              <a:t>menciptakan</a:t>
            </a:r>
            <a:r>
              <a:rPr lang="en-US" sz="2800" dirty="0" smtClean="0"/>
              <a:t> </a:t>
            </a:r>
            <a:r>
              <a:rPr lang="en-US" sz="2800" dirty="0" err="1" smtClean="0"/>
              <a:t>hubungan</a:t>
            </a:r>
            <a:r>
              <a:rPr lang="en-US" sz="2800" dirty="0" smtClean="0"/>
              <a:t> yang </a:t>
            </a:r>
            <a:r>
              <a:rPr lang="en-US" sz="2800" dirty="0" err="1" smtClean="0"/>
              <a:t>baik</a:t>
            </a:r>
            <a:r>
              <a:rPr lang="en-US" sz="2800" dirty="0" smtClean="0"/>
              <a:t> </a:t>
            </a:r>
            <a:r>
              <a:rPr lang="en-US" sz="2800" dirty="0" err="1" smtClean="0"/>
              <a:t>dengan</a:t>
            </a:r>
            <a:r>
              <a:rPr lang="en-US" sz="2800" dirty="0" smtClean="0"/>
              <a:t> orang lain.</a:t>
            </a:r>
          </a:p>
          <a:p>
            <a:pPr marL="514350" indent="-514350">
              <a:buAutoNum type="arabicPeriod"/>
            </a:pPr>
            <a:r>
              <a:rPr lang="en-US" sz="2800" dirty="0" err="1" smtClean="0"/>
              <a:t>Membuat</a:t>
            </a:r>
            <a:r>
              <a:rPr lang="en-US" sz="2800" dirty="0" smtClean="0"/>
              <a:t> </a:t>
            </a:r>
            <a:r>
              <a:rPr lang="en-US" sz="2800" dirty="0" err="1" smtClean="0"/>
              <a:t>mereka</a:t>
            </a:r>
            <a:r>
              <a:rPr lang="en-US" sz="2800" dirty="0" smtClean="0"/>
              <a:t> </a:t>
            </a:r>
            <a:r>
              <a:rPr lang="en-US" sz="2800" dirty="0" err="1" smtClean="0"/>
              <a:t>mengenti</a:t>
            </a:r>
            <a:r>
              <a:rPr lang="en-US" sz="2800" dirty="0" smtClean="0"/>
              <a:t> &amp; </a:t>
            </a:r>
            <a:r>
              <a:rPr lang="en-US" sz="2800" dirty="0" err="1" smtClean="0"/>
              <a:t>nyaman</a:t>
            </a:r>
            <a:r>
              <a:rPr lang="en-US" sz="2800" dirty="0" smtClean="0"/>
              <a:t> </a:t>
            </a:r>
            <a:r>
              <a:rPr lang="en-US" sz="2800" dirty="0" err="1" smtClean="0"/>
              <a:t>terkait</a:t>
            </a:r>
            <a:r>
              <a:rPr lang="en-US" sz="2800" dirty="0" smtClean="0"/>
              <a:t> </a:t>
            </a:r>
            <a:r>
              <a:rPr lang="en-US" sz="2800" dirty="0" err="1" smtClean="0"/>
              <a:t>dengan</a:t>
            </a:r>
            <a:r>
              <a:rPr lang="en-US" sz="2800" dirty="0" smtClean="0"/>
              <a:t> </a:t>
            </a:r>
            <a:r>
              <a:rPr lang="en-US" sz="2800" dirty="0" err="1" smtClean="0"/>
              <a:t>perubuhan</a:t>
            </a:r>
            <a:r>
              <a:rPr lang="en-US" sz="2800" dirty="0" smtClean="0"/>
              <a:t> </a:t>
            </a:r>
            <a:r>
              <a:rPr lang="en-US" sz="2800" dirty="0" err="1" smtClean="0"/>
              <a:t>tubuh</a:t>
            </a:r>
            <a:r>
              <a:rPr lang="en-US" sz="2800" dirty="0" smtClean="0"/>
              <a:t> </a:t>
            </a:r>
            <a:r>
              <a:rPr lang="en-US" sz="2800" dirty="0" err="1" smtClean="0"/>
              <a:t>mereka</a:t>
            </a:r>
            <a:r>
              <a:rPr lang="en-US" sz="2800" dirty="0" smtClean="0"/>
              <a:t>.</a:t>
            </a:r>
          </a:p>
          <a:p>
            <a:pPr marL="0" indent="0" algn="r">
              <a:buNone/>
            </a:pPr>
            <a:r>
              <a:rPr lang="en-US" sz="1800" dirty="0" smtClean="0"/>
              <a:t>(</a:t>
            </a:r>
            <a:r>
              <a:rPr lang="en-US" sz="1800" dirty="0" err="1" smtClean="0"/>
              <a:t>Heaman</a:t>
            </a:r>
            <a:r>
              <a:rPr lang="en-US" sz="1800" dirty="0" smtClean="0"/>
              <a:t>, 2010)</a:t>
            </a:r>
          </a:p>
          <a:p>
            <a:pPr marL="514350" indent="-514350">
              <a:buAutoNum type="arabicPeriod"/>
            </a:pPr>
            <a:endParaRPr lang="en-US" sz="2800"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146" name="Picture 2" descr="Hasil gambar untuk pregnancy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54726"/>
            <a:ext cx="3276600" cy="448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31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SOLUSI</a:t>
            </a:r>
            <a:endParaRPr lang="en-US" b="1" dirty="0"/>
          </a:p>
        </p:txBody>
      </p:sp>
      <p:sp>
        <p:nvSpPr>
          <p:cNvPr id="3" name="Content Placeholder 2"/>
          <p:cNvSpPr>
            <a:spLocks noGrp="1"/>
          </p:cNvSpPr>
          <p:nvPr>
            <p:ph idx="1"/>
          </p:nvPr>
        </p:nvSpPr>
        <p:spPr>
          <a:xfrm>
            <a:off x="290945" y="1219200"/>
            <a:ext cx="8610600" cy="2438400"/>
          </a:xfrm>
        </p:spPr>
        <p:txBody>
          <a:bodyPr/>
          <a:lstStyle/>
          <a:p>
            <a:r>
              <a:rPr lang="en-US" dirty="0" err="1" smtClean="0"/>
              <a:t>Menyarankan</a:t>
            </a:r>
            <a:r>
              <a:rPr lang="en-US" dirty="0" smtClean="0"/>
              <a:t> </a:t>
            </a:r>
            <a:r>
              <a:rPr lang="en-US" dirty="0" err="1" smtClean="0"/>
              <a:t>untuk</a:t>
            </a:r>
            <a:r>
              <a:rPr lang="en-US" dirty="0" smtClean="0"/>
              <a:t> </a:t>
            </a:r>
            <a:r>
              <a:rPr lang="en-US" dirty="0" err="1" smtClean="0"/>
              <a:t>segera</a:t>
            </a:r>
            <a:r>
              <a:rPr lang="en-US" dirty="0" smtClean="0"/>
              <a:t> </a:t>
            </a:r>
            <a:r>
              <a:rPr lang="en-US" dirty="0" err="1" smtClean="0"/>
              <a:t>mendapatkan</a:t>
            </a:r>
            <a:r>
              <a:rPr lang="en-US" dirty="0" smtClean="0"/>
              <a:t> Prenatal care.</a:t>
            </a:r>
          </a:p>
          <a:p>
            <a:r>
              <a:rPr lang="en-US" dirty="0" err="1" smtClean="0"/>
              <a:t>Jauhi</a:t>
            </a:r>
            <a:r>
              <a:rPr lang="en-US" dirty="0" smtClean="0"/>
              <a:t> </a:t>
            </a:r>
            <a:r>
              <a:rPr lang="en-US" dirty="0" err="1" smtClean="0"/>
              <a:t>rokok</a:t>
            </a:r>
            <a:r>
              <a:rPr lang="en-US" dirty="0" smtClean="0"/>
              <a:t>, </a:t>
            </a:r>
            <a:r>
              <a:rPr lang="en-US" dirty="0" err="1" smtClean="0"/>
              <a:t>alkohol</a:t>
            </a:r>
            <a:r>
              <a:rPr lang="en-US" dirty="0" smtClean="0"/>
              <a:t> &amp; </a:t>
            </a:r>
            <a:r>
              <a:rPr lang="en-US" dirty="0" err="1" smtClean="0"/>
              <a:t>obat-obatan</a:t>
            </a:r>
            <a:r>
              <a:rPr lang="en-US" dirty="0" smtClean="0"/>
              <a:t>.</a:t>
            </a:r>
          </a:p>
          <a:p>
            <a:r>
              <a:rPr lang="en-US" dirty="0" err="1" smtClean="0"/>
              <a:t>Mencari</a:t>
            </a:r>
            <a:r>
              <a:rPr lang="en-US" dirty="0" smtClean="0"/>
              <a:t> </a:t>
            </a:r>
            <a:r>
              <a:rPr lang="en-US" dirty="0" err="1" smtClean="0"/>
              <a:t>dukungan</a:t>
            </a:r>
            <a:r>
              <a:rPr lang="en-US" dirty="0" smtClean="0"/>
              <a:t> </a:t>
            </a:r>
            <a:r>
              <a:rPr lang="en-US" dirty="0" err="1" smtClean="0"/>
              <a:t>emosianal</a:t>
            </a:r>
            <a:r>
              <a:rPr lang="en-US" dirty="0" smtClean="0"/>
              <a:t> yang </a:t>
            </a:r>
            <a:r>
              <a:rPr lang="en-US" dirty="0" err="1" smtClean="0"/>
              <a:t>memadai</a:t>
            </a:r>
            <a:r>
              <a:rPr lang="en-US" dirty="0" smtClean="0"/>
              <a:t>.</a:t>
            </a: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3">
            <a:hlinkClick r:id="rId2" action="ppaction://hlinkpres?slideindex=1&amp;slidetitle="/>
          </p:cNvPr>
          <p:cNvSpPr/>
          <p:nvPr/>
        </p:nvSpPr>
        <p:spPr>
          <a:xfrm>
            <a:off x="228600" y="3581400"/>
            <a:ext cx="8686800" cy="3124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smtClean="0"/>
              <a:t>PENCEGAHAN KEHAMILAN REMAJA:</a:t>
            </a:r>
          </a:p>
          <a:p>
            <a:pPr marL="457200" indent="-457200">
              <a:buFont typeface="Wingdings" pitchFamily="2" charset="2"/>
              <a:buChar char="ü"/>
            </a:pPr>
            <a:r>
              <a:rPr lang="en-US" sz="2800" dirty="0" err="1" smtClean="0"/>
              <a:t>Meningkatkan</a:t>
            </a:r>
            <a:r>
              <a:rPr lang="en-US" sz="2800" dirty="0" smtClean="0"/>
              <a:t> </a:t>
            </a:r>
            <a:r>
              <a:rPr lang="en-US" sz="2800" dirty="0" err="1" smtClean="0"/>
              <a:t>peran</a:t>
            </a:r>
            <a:r>
              <a:rPr lang="en-US" sz="2800" dirty="0" smtClean="0"/>
              <a:t> </a:t>
            </a:r>
            <a:r>
              <a:rPr lang="en-US" sz="2800" dirty="0" err="1" smtClean="0"/>
              <a:t>ortu</a:t>
            </a:r>
            <a:r>
              <a:rPr lang="en-US" sz="2800" dirty="0" smtClean="0"/>
              <a:t> </a:t>
            </a:r>
            <a:r>
              <a:rPr lang="en-US" sz="2800" dirty="0" err="1" smtClean="0"/>
              <a:t>dalam</a:t>
            </a:r>
            <a:r>
              <a:rPr lang="en-US" sz="2800" dirty="0" smtClean="0"/>
              <a:t> </a:t>
            </a:r>
            <a:r>
              <a:rPr lang="en-US" sz="2800" dirty="0" err="1" smtClean="0"/>
              <a:t>memonitor</a:t>
            </a:r>
            <a:r>
              <a:rPr lang="en-US" sz="2800" dirty="0" smtClean="0"/>
              <a:t> </a:t>
            </a:r>
            <a:r>
              <a:rPr lang="en-US" sz="2800" dirty="0" err="1" smtClean="0"/>
              <a:t>pergaulan</a:t>
            </a:r>
            <a:r>
              <a:rPr lang="en-US" sz="2800" dirty="0" smtClean="0"/>
              <a:t> </a:t>
            </a:r>
            <a:r>
              <a:rPr lang="en-US" sz="2800" dirty="0" err="1" smtClean="0"/>
              <a:t>remaja</a:t>
            </a:r>
            <a:r>
              <a:rPr lang="en-US" sz="2800" dirty="0" smtClean="0"/>
              <a:t>.</a:t>
            </a:r>
          </a:p>
          <a:p>
            <a:pPr marL="457200" indent="-457200">
              <a:buFont typeface="Wingdings" pitchFamily="2" charset="2"/>
              <a:buChar char="ü"/>
            </a:pPr>
            <a:r>
              <a:rPr lang="en-US" sz="2800" dirty="0" err="1" smtClean="0"/>
              <a:t>Mencegah</a:t>
            </a:r>
            <a:r>
              <a:rPr lang="en-US" sz="2800" dirty="0" smtClean="0"/>
              <a:t> </a:t>
            </a:r>
            <a:r>
              <a:rPr lang="en-US" sz="2800" dirty="0" err="1" smtClean="0"/>
              <a:t>pergaulan</a:t>
            </a:r>
            <a:r>
              <a:rPr lang="en-US" sz="2800" dirty="0" smtClean="0"/>
              <a:t> </a:t>
            </a:r>
            <a:r>
              <a:rPr lang="en-US" sz="2800" dirty="0" err="1" smtClean="0"/>
              <a:t>bebas</a:t>
            </a:r>
            <a:r>
              <a:rPr lang="en-US" sz="2800" dirty="0" smtClean="0"/>
              <a:t> </a:t>
            </a:r>
            <a:r>
              <a:rPr lang="en-US" sz="2800" dirty="0" err="1" smtClean="0"/>
              <a:t>termasuk</a:t>
            </a:r>
            <a:r>
              <a:rPr lang="en-US" sz="2800" dirty="0" smtClean="0"/>
              <a:t> </a:t>
            </a:r>
            <a:r>
              <a:rPr lang="en-US" sz="2800" dirty="0" err="1" smtClean="0"/>
              <a:t>penggunaan</a:t>
            </a:r>
            <a:r>
              <a:rPr lang="en-US" sz="2800" dirty="0" smtClean="0"/>
              <a:t> </a:t>
            </a:r>
            <a:r>
              <a:rPr lang="en-US" sz="2800" dirty="0" err="1" smtClean="0"/>
              <a:t>obat-obatan</a:t>
            </a:r>
            <a:r>
              <a:rPr lang="en-US" sz="2800" dirty="0" smtClean="0"/>
              <a:t>.</a:t>
            </a:r>
          </a:p>
          <a:p>
            <a:pPr marL="457200" indent="-457200">
              <a:buFont typeface="Wingdings" pitchFamily="2" charset="2"/>
              <a:buChar char="ü"/>
            </a:pPr>
            <a:r>
              <a:rPr lang="en-US" sz="2800" dirty="0" err="1" smtClean="0"/>
              <a:t>Pendekatan</a:t>
            </a:r>
            <a:r>
              <a:rPr lang="en-US" sz="2800" dirty="0" smtClean="0"/>
              <a:t> spiritual.</a:t>
            </a:r>
          </a:p>
          <a:p>
            <a:pPr marL="457200" indent="-457200">
              <a:buFont typeface="Wingdings" pitchFamily="2" charset="2"/>
              <a:buChar char="ü"/>
            </a:pPr>
            <a:r>
              <a:rPr lang="en-US" sz="2800" dirty="0" err="1" smtClean="0">
                <a:solidFill>
                  <a:srgbClr val="FF0000"/>
                </a:solidFill>
              </a:rPr>
              <a:t>Meningkatkan</a:t>
            </a:r>
            <a:r>
              <a:rPr lang="en-US" sz="2800" dirty="0" smtClean="0">
                <a:solidFill>
                  <a:srgbClr val="FF0000"/>
                </a:solidFill>
              </a:rPr>
              <a:t> </a:t>
            </a:r>
            <a:r>
              <a:rPr lang="en-US" sz="2800" dirty="0" err="1" smtClean="0">
                <a:solidFill>
                  <a:srgbClr val="FF0000"/>
                </a:solidFill>
              </a:rPr>
              <a:t>peran</a:t>
            </a:r>
            <a:r>
              <a:rPr lang="en-US" sz="2800" dirty="0" smtClean="0">
                <a:solidFill>
                  <a:srgbClr val="FF0000"/>
                </a:solidFill>
              </a:rPr>
              <a:t> BKKBN </a:t>
            </a:r>
            <a:r>
              <a:rPr lang="en-US" sz="2800" dirty="0" err="1" smtClean="0">
                <a:solidFill>
                  <a:srgbClr val="FF0000"/>
                </a:solidFill>
              </a:rPr>
              <a:t>dalam</a:t>
            </a:r>
            <a:r>
              <a:rPr lang="en-US" sz="2800" dirty="0" smtClean="0">
                <a:solidFill>
                  <a:srgbClr val="FF0000"/>
                </a:solidFill>
              </a:rPr>
              <a:t> </a:t>
            </a:r>
            <a:r>
              <a:rPr lang="en-US" sz="2800" dirty="0" err="1" smtClean="0">
                <a:solidFill>
                  <a:srgbClr val="FF0000"/>
                </a:solidFill>
              </a:rPr>
              <a:t>kontrasepsi</a:t>
            </a:r>
            <a:r>
              <a:rPr lang="en-US" sz="2800" dirty="0" smtClean="0">
                <a:solidFill>
                  <a:srgbClr val="FF0000"/>
                </a:solidFill>
              </a:rPr>
              <a:t> </a:t>
            </a:r>
            <a:r>
              <a:rPr lang="en-US" sz="2800" dirty="0" err="1" smtClean="0">
                <a:solidFill>
                  <a:srgbClr val="FF0000"/>
                </a:solidFill>
              </a:rPr>
              <a:t>remaja</a:t>
            </a:r>
            <a:r>
              <a:rPr lang="en-US" sz="2800" dirty="0" smtClean="0">
                <a:solidFill>
                  <a:srgbClr val="FF0000"/>
                </a:solidFill>
              </a:rPr>
              <a:t>!</a:t>
            </a:r>
            <a:endParaRPr lang="en-US" sz="2800" dirty="0">
              <a:solidFill>
                <a:srgbClr val="FF0000"/>
              </a:solidFill>
            </a:endParaRPr>
          </a:p>
        </p:txBody>
      </p:sp>
      <p:sp>
        <p:nvSpPr>
          <p:cNvPr id="5" name="Rectangle 4"/>
          <p:cNvSpPr/>
          <p:nvPr/>
        </p:nvSpPr>
        <p:spPr>
          <a:xfrm>
            <a:off x="228600" y="1122218"/>
            <a:ext cx="8686800" cy="228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u="sng" dirty="0" smtClean="0"/>
              <a:t>Evidence said:</a:t>
            </a:r>
            <a:r>
              <a:rPr lang="en-US" sz="2800" dirty="0" smtClean="0"/>
              <a:t> </a:t>
            </a:r>
            <a:r>
              <a:rPr lang="en-US" sz="2800" dirty="0" err="1" smtClean="0"/>
              <a:t>peran</a:t>
            </a:r>
            <a:r>
              <a:rPr lang="en-US" sz="2800" dirty="0" smtClean="0"/>
              <a:t> orang </a:t>
            </a:r>
            <a:r>
              <a:rPr lang="en-US" sz="2800" dirty="0" err="1" smtClean="0"/>
              <a:t>tua</a:t>
            </a:r>
            <a:r>
              <a:rPr lang="en-US" sz="2800" dirty="0" smtClean="0"/>
              <a:t>, peer group, </a:t>
            </a:r>
            <a:r>
              <a:rPr lang="en-US" sz="2800" dirty="0" err="1" smtClean="0"/>
              <a:t>komunitas</a:t>
            </a:r>
            <a:r>
              <a:rPr lang="en-US" sz="2800" dirty="0" smtClean="0"/>
              <a:t> </a:t>
            </a:r>
            <a:r>
              <a:rPr lang="en-US" sz="2800" dirty="0" err="1" smtClean="0"/>
              <a:t>mereka</a:t>
            </a:r>
            <a:endParaRPr lang="en-US" sz="2800" dirty="0"/>
          </a:p>
        </p:txBody>
      </p:sp>
      <p:sp>
        <p:nvSpPr>
          <p:cNvPr id="6" name="Rectangle 5"/>
          <p:cNvSpPr/>
          <p:nvPr/>
        </p:nvSpPr>
        <p:spPr>
          <a:xfrm>
            <a:off x="3429000" y="1198418"/>
            <a:ext cx="2209800" cy="630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r>
              <a:rPr lang="en-US" sz="2800" b="1" dirty="0"/>
              <a:t>Say no</a:t>
            </a:r>
            <a:r>
              <a:rPr lang="en-US" sz="2800" dirty="0"/>
              <a:t>”</a:t>
            </a:r>
          </a:p>
        </p:txBody>
      </p:sp>
      <p:sp>
        <p:nvSpPr>
          <p:cNvPr id="8" name="Rectangle 7"/>
          <p:cNvSpPr/>
          <p:nvPr/>
        </p:nvSpPr>
        <p:spPr>
          <a:xfrm>
            <a:off x="3657600" y="1143000"/>
            <a:ext cx="1752600" cy="5541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smtClean="0">
                <a:solidFill>
                  <a:srgbClr val="FF0000"/>
                </a:solidFill>
              </a:rPr>
              <a:t>x</a:t>
            </a:r>
            <a:endParaRPr lang="en-US" sz="6000" b="1" dirty="0">
              <a:solidFill>
                <a:srgbClr val="FF0000"/>
              </a:solidFill>
            </a:endParaRPr>
          </a:p>
        </p:txBody>
      </p:sp>
    </p:spTree>
    <p:extLst>
      <p:ext uri="{BB962C8B-B14F-4D97-AF65-F5344CB8AC3E}">
        <p14:creationId xmlns:p14="http://schemas.microsoft.com/office/powerpoint/2010/main" val="349311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382000" cy="228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000" b="1" u="sng" dirty="0" smtClean="0"/>
              <a:t>FAKTA: UU RI no. 1 </a:t>
            </a:r>
            <a:r>
              <a:rPr lang="en-US" sz="3000" b="1" u="sng" dirty="0" err="1" smtClean="0"/>
              <a:t>tahun</a:t>
            </a:r>
            <a:r>
              <a:rPr lang="en-US" sz="3000" b="1" u="sng" dirty="0" smtClean="0"/>
              <a:t> 1974 </a:t>
            </a:r>
            <a:r>
              <a:rPr lang="en-US" sz="3000" b="1" u="sng" dirty="0" err="1" smtClean="0"/>
              <a:t>tentang</a:t>
            </a:r>
            <a:r>
              <a:rPr lang="en-US" sz="3000" b="1" u="sng" dirty="0" smtClean="0"/>
              <a:t> </a:t>
            </a:r>
            <a:r>
              <a:rPr lang="en-US" sz="3000" b="1" u="sng" dirty="0" err="1" smtClean="0"/>
              <a:t>perkawinan</a:t>
            </a:r>
            <a:endParaRPr lang="en-US" sz="3000" b="1" u="sng" dirty="0" smtClean="0"/>
          </a:p>
          <a:p>
            <a:r>
              <a:rPr lang="en-US" sz="3000" dirty="0" err="1" smtClean="0"/>
              <a:t>Pasal</a:t>
            </a:r>
            <a:r>
              <a:rPr lang="en-US" sz="3000" dirty="0" smtClean="0"/>
              <a:t> 7 </a:t>
            </a:r>
            <a:r>
              <a:rPr lang="en-US" sz="3000" dirty="0" err="1" smtClean="0"/>
              <a:t>ayat</a:t>
            </a:r>
            <a:r>
              <a:rPr lang="en-US" sz="3000" dirty="0" smtClean="0"/>
              <a:t> 1, </a:t>
            </a:r>
            <a:r>
              <a:rPr lang="en-US" sz="3000" dirty="0" err="1" smtClean="0"/>
              <a:t>perkawinan</a:t>
            </a:r>
            <a:r>
              <a:rPr lang="en-US" sz="3000" dirty="0" smtClean="0"/>
              <a:t> </a:t>
            </a:r>
            <a:r>
              <a:rPr lang="en-US" sz="3000" dirty="0" err="1" smtClean="0"/>
              <a:t>diizinkan</a:t>
            </a:r>
            <a:r>
              <a:rPr lang="en-US" sz="3000" dirty="0" smtClean="0"/>
              <a:t> </a:t>
            </a:r>
            <a:r>
              <a:rPr lang="en-US" sz="3000" dirty="0" err="1" smtClean="0"/>
              <a:t>jika</a:t>
            </a:r>
            <a:r>
              <a:rPr lang="en-US" sz="3000" dirty="0" smtClean="0"/>
              <a:t> </a:t>
            </a:r>
            <a:r>
              <a:rPr lang="en-US" sz="3000" dirty="0" err="1" smtClean="0"/>
              <a:t>usia</a:t>
            </a:r>
            <a:r>
              <a:rPr lang="en-US" sz="3000" dirty="0" smtClean="0"/>
              <a:t> </a:t>
            </a:r>
            <a:r>
              <a:rPr lang="en-US" sz="3000" dirty="0" err="1" smtClean="0"/>
              <a:t>mempelai</a:t>
            </a:r>
            <a:r>
              <a:rPr lang="en-US" sz="3000" dirty="0" smtClean="0"/>
              <a:t> </a:t>
            </a:r>
            <a:r>
              <a:rPr lang="en-US" sz="3000" dirty="0" err="1" smtClean="0"/>
              <a:t>laki-laki</a:t>
            </a:r>
            <a:r>
              <a:rPr lang="en-US" sz="3000" dirty="0" smtClean="0"/>
              <a:t> 19 </a:t>
            </a:r>
            <a:r>
              <a:rPr lang="en-US" sz="3000" dirty="0" err="1" smtClean="0"/>
              <a:t>tahun</a:t>
            </a:r>
            <a:r>
              <a:rPr lang="en-US" sz="3000" dirty="0" smtClean="0"/>
              <a:t> </a:t>
            </a:r>
            <a:r>
              <a:rPr lang="en-US" sz="3000" dirty="0" err="1" smtClean="0"/>
              <a:t>dan</a:t>
            </a:r>
            <a:r>
              <a:rPr lang="en-US" sz="3000" dirty="0" smtClean="0"/>
              <a:t> </a:t>
            </a:r>
            <a:r>
              <a:rPr lang="en-US" sz="3000" dirty="0" err="1" smtClean="0"/>
              <a:t>mempelai</a:t>
            </a:r>
            <a:r>
              <a:rPr lang="en-US" sz="3000" dirty="0" smtClean="0"/>
              <a:t> </a:t>
            </a:r>
            <a:r>
              <a:rPr lang="en-US" sz="3000" dirty="0" err="1" smtClean="0"/>
              <a:t>perempuan</a:t>
            </a:r>
            <a:r>
              <a:rPr lang="en-US" sz="3000" dirty="0" smtClean="0"/>
              <a:t> 16 </a:t>
            </a:r>
            <a:r>
              <a:rPr lang="en-US" sz="3000" dirty="0" err="1" smtClean="0"/>
              <a:t>tahun</a:t>
            </a:r>
            <a:r>
              <a:rPr lang="en-US" sz="3000" dirty="0" smtClean="0"/>
              <a:t>.</a:t>
            </a:r>
            <a:endParaRPr lang="en-US" sz="3000" dirty="0"/>
          </a:p>
        </p:txBody>
      </p:sp>
      <p:sp>
        <p:nvSpPr>
          <p:cNvPr id="5" name="Rectangle 4"/>
          <p:cNvSpPr/>
          <p:nvPr/>
        </p:nvSpPr>
        <p:spPr>
          <a:xfrm>
            <a:off x="381000" y="3048000"/>
            <a:ext cx="8382000" cy="2819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000" b="1" dirty="0" err="1"/>
              <a:t>Tahun</a:t>
            </a:r>
            <a:r>
              <a:rPr lang="en-US" sz="3000" b="1" dirty="0"/>
              <a:t> 2012 di </a:t>
            </a:r>
            <a:r>
              <a:rPr lang="en-US" sz="3000" b="1" dirty="0" smtClean="0"/>
              <a:t>Indonesia,</a:t>
            </a:r>
          </a:p>
          <a:p>
            <a:endParaRPr lang="en-US" sz="3000" b="1" dirty="0" smtClean="0"/>
          </a:p>
          <a:p>
            <a:pPr marL="457200" indent="-457200">
              <a:buFont typeface="Wingdings" pitchFamily="2" charset="2"/>
              <a:buChar char="§"/>
            </a:pPr>
            <a:r>
              <a:rPr lang="en-US" sz="3000" dirty="0" smtClean="0"/>
              <a:t>48</a:t>
            </a:r>
            <a:r>
              <a:rPr lang="en-US" sz="3000" dirty="0"/>
              <a:t>% </a:t>
            </a:r>
            <a:r>
              <a:rPr lang="en-US" sz="3000" dirty="0" err="1"/>
              <a:t>remaja</a:t>
            </a:r>
            <a:r>
              <a:rPr lang="en-US" sz="3000" dirty="0"/>
              <a:t> </a:t>
            </a:r>
            <a:r>
              <a:rPr lang="en-US" sz="3000" dirty="0" err="1"/>
              <a:t>menikah</a:t>
            </a:r>
            <a:r>
              <a:rPr lang="en-US" sz="3000" dirty="0"/>
              <a:t> </a:t>
            </a:r>
            <a:r>
              <a:rPr lang="en-US" sz="3000" dirty="0" err="1"/>
              <a:t>usia</a:t>
            </a:r>
            <a:r>
              <a:rPr lang="en-US" sz="3000" dirty="0"/>
              <a:t> 16-20 </a:t>
            </a:r>
            <a:r>
              <a:rPr lang="en-US" sz="3000" dirty="0" err="1" smtClean="0"/>
              <a:t>tahun</a:t>
            </a:r>
            <a:r>
              <a:rPr lang="en-US" sz="3000" dirty="0" smtClean="0"/>
              <a:t>.</a:t>
            </a:r>
          </a:p>
          <a:p>
            <a:pPr marL="457200" indent="-457200">
              <a:buFont typeface="Wingdings" pitchFamily="2" charset="2"/>
              <a:buChar char="§"/>
            </a:pPr>
            <a:r>
              <a:rPr lang="en-US" sz="3000" dirty="0" smtClean="0"/>
              <a:t>5</a:t>
            </a:r>
            <a:r>
              <a:rPr lang="en-US" sz="3000" dirty="0"/>
              <a:t>% </a:t>
            </a:r>
            <a:r>
              <a:rPr lang="en-US" sz="3000" dirty="0" err="1"/>
              <a:t>menikah</a:t>
            </a:r>
            <a:r>
              <a:rPr lang="en-US" sz="3000" dirty="0"/>
              <a:t> </a:t>
            </a:r>
            <a:r>
              <a:rPr lang="en-US" sz="3000" dirty="0" err="1"/>
              <a:t>diusia</a:t>
            </a:r>
            <a:r>
              <a:rPr lang="en-US" sz="3000" dirty="0"/>
              <a:t> </a:t>
            </a:r>
            <a:r>
              <a:rPr lang="en-US" sz="3000" dirty="0" err="1"/>
              <a:t>kurang</a:t>
            </a:r>
            <a:r>
              <a:rPr lang="en-US" sz="3000" dirty="0"/>
              <a:t> 15 </a:t>
            </a:r>
            <a:r>
              <a:rPr lang="en-US" sz="3000" dirty="0" err="1"/>
              <a:t>tahun</a:t>
            </a:r>
            <a:r>
              <a:rPr lang="en-US" sz="3000" dirty="0"/>
              <a:t>.</a:t>
            </a:r>
          </a:p>
        </p:txBody>
      </p:sp>
    </p:spTree>
    <p:extLst>
      <p:ext uri="{BB962C8B-B14F-4D97-AF65-F5344CB8AC3E}">
        <p14:creationId xmlns:p14="http://schemas.microsoft.com/office/powerpoint/2010/main" val="12043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fontScale="90000"/>
          </a:bodyPr>
          <a:lstStyle/>
          <a:p>
            <a:r>
              <a:rPr lang="en-US" b="1" dirty="0" smtClean="0"/>
              <a:t>HEALTH EDUCATION TO PREVENT KR</a:t>
            </a:r>
            <a:endParaRPr lang="en-US" b="1" dirty="0"/>
          </a:p>
        </p:txBody>
      </p:sp>
      <p:sp>
        <p:nvSpPr>
          <p:cNvPr id="3" name="Content Placeholder 2"/>
          <p:cNvSpPr>
            <a:spLocks noGrp="1"/>
          </p:cNvSpPr>
          <p:nvPr>
            <p:ph idx="1"/>
          </p:nvPr>
        </p:nvSpPr>
        <p:spPr>
          <a:xfrm>
            <a:off x="290945" y="1219200"/>
            <a:ext cx="8610600" cy="5410200"/>
          </a:xfrm>
        </p:spPr>
        <p:txBody>
          <a:bodyPr/>
          <a:lstStyle/>
          <a:p>
            <a:pPr>
              <a:buFont typeface="Wingdings" pitchFamily="2" charset="2"/>
              <a:buChar char="§"/>
            </a:pPr>
            <a:r>
              <a:rPr lang="en-US" dirty="0" smtClean="0"/>
              <a:t>PERILAKU YANG BERESIKO TERHADAP TERJADINYA KEHAMILAN</a:t>
            </a:r>
          </a:p>
          <a:p>
            <a:pPr>
              <a:buFont typeface="Wingdings" pitchFamily="2" charset="2"/>
              <a:buChar char="§"/>
            </a:pPr>
            <a:r>
              <a:rPr lang="en-US" dirty="0" smtClean="0"/>
              <a:t>KEBEBASAN REMAJA, PENDAMPINGAN REMAJA, PENUNDAAN BERHUBUNGAN SEKSUAL.</a:t>
            </a:r>
          </a:p>
          <a:p>
            <a:pPr>
              <a:buFont typeface="Wingdings" pitchFamily="2" charset="2"/>
              <a:buChar char="§"/>
            </a:pPr>
            <a:r>
              <a:rPr lang="en-US" dirty="0" smtClean="0"/>
              <a:t>GAMBARAN KEHIDUPAN: KARIER, KULIAH, PENDIDIKAN, JALAN-JALAN.</a:t>
            </a:r>
          </a:p>
          <a:p>
            <a:pPr>
              <a:buFont typeface="Wingdings" pitchFamily="2" charset="2"/>
              <a:buChar char="§"/>
            </a:pPr>
            <a:r>
              <a:rPr lang="en-US" dirty="0" smtClean="0"/>
              <a:t>SEXUAL TRANSMITTED DISEASES</a:t>
            </a:r>
          </a:p>
          <a:p>
            <a:pPr marL="0" indent="0">
              <a:buNone/>
            </a:pP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018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4294967295"/>
          </p:nvPr>
        </p:nvSpPr>
        <p:spPr>
          <a:xfrm>
            <a:off x="381000" y="609601"/>
            <a:ext cx="4724400" cy="3352799"/>
          </a:xfrm>
        </p:spPr>
        <p:txBody>
          <a:bodyPr/>
          <a:lstStyle/>
          <a:p>
            <a:pPr marL="609600" indent="-609600" eaLnBrk="1" hangingPunct="1">
              <a:lnSpc>
                <a:spcPct val="80000"/>
              </a:lnSpc>
              <a:buFontTx/>
              <a:buNone/>
            </a:pPr>
            <a:r>
              <a:rPr lang="en-GB" sz="2000" i="1" dirty="0" smtClean="0"/>
              <a:t>	" For too long, when an adolescent becomes pregnant, we have pointed the finger at her. It is time that we pointed the finger at ourselves. If a girl gets pregnant that is because we have not provided her with the information, education, training and support she needs to prevent herself becoming pregnant."</a:t>
            </a:r>
          </a:p>
          <a:p>
            <a:pPr marL="609600" indent="-609600" eaLnBrk="1" hangingPunct="1">
              <a:lnSpc>
                <a:spcPct val="80000"/>
              </a:lnSpc>
            </a:pPr>
            <a:endParaRPr lang="en-GB" sz="2000" i="1" dirty="0" smtClean="0"/>
          </a:p>
          <a:p>
            <a:pPr marL="609600" indent="-609600" eaLnBrk="1" hangingPunct="1">
              <a:lnSpc>
                <a:spcPct val="80000"/>
              </a:lnSpc>
              <a:buFontTx/>
              <a:buNone/>
            </a:pPr>
            <a:r>
              <a:rPr lang="en-GB" sz="2000" i="1" dirty="0" smtClean="0"/>
              <a:t>	</a:t>
            </a:r>
            <a:r>
              <a:rPr lang="en-GB" sz="1400" i="1" dirty="0" err="1" smtClean="0"/>
              <a:t>Pramilla</a:t>
            </a:r>
            <a:r>
              <a:rPr lang="en-GB" sz="1400" i="1" dirty="0" smtClean="0"/>
              <a:t> </a:t>
            </a:r>
            <a:r>
              <a:rPr lang="en-GB" sz="1400" i="1" dirty="0" err="1" smtClean="0"/>
              <a:t>Senanayake</a:t>
            </a:r>
            <a:r>
              <a:rPr lang="en-GB" sz="1400" i="1" dirty="0" smtClean="0"/>
              <a:t>, </a:t>
            </a:r>
          </a:p>
          <a:p>
            <a:pPr marL="609600" indent="-609600" eaLnBrk="1" hangingPunct="1">
              <a:lnSpc>
                <a:spcPct val="80000"/>
              </a:lnSpc>
              <a:buFontTx/>
              <a:buNone/>
            </a:pPr>
            <a:r>
              <a:rPr lang="en-GB" sz="1400" i="1" dirty="0" smtClean="0"/>
              <a:t>	Former assistance Director</a:t>
            </a:r>
          </a:p>
          <a:p>
            <a:pPr marL="609600" indent="-609600" eaLnBrk="1" hangingPunct="1">
              <a:lnSpc>
                <a:spcPct val="80000"/>
              </a:lnSpc>
              <a:buFontTx/>
              <a:buNone/>
            </a:pPr>
            <a:r>
              <a:rPr lang="en-GB" sz="1400" i="1" dirty="0" smtClean="0"/>
              <a:t>	International Planned Parenthood Federation.</a:t>
            </a:r>
          </a:p>
        </p:txBody>
      </p:sp>
      <p:pic>
        <p:nvPicPr>
          <p:cNvPr id="46083" name="Picture 5" descr="cover_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1" y="457201"/>
            <a:ext cx="3733800"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304800" y="4191000"/>
            <a:ext cx="4724400" cy="2057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ctr">
              <a:lnSpc>
                <a:spcPct val="80000"/>
              </a:lnSpc>
              <a:buFontTx/>
              <a:buNone/>
            </a:pPr>
            <a:endParaRPr lang="en-GB" sz="3000" b="1" dirty="0" smtClean="0">
              <a:solidFill>
                <a:srgbClr val="0070C0"/>
              </a:solidFill>
            </a:endParaRPr>
          </a:p>
          <a:p>
            <a:pPr marL="609600" indent="-609600" algn="ctr">
              <a:lnSpc>
                <a:spcPct val="80000"/>
              </a:lnSpc>
              <a:buFontTx/>
              <a:buNone/>
            </a:pPr>
            <a:r>
              <a:rPr lang="en-GB" sz="3000" b="1" dirty="0" smtClean="0">
                <a:solidFill>
                  <a:srgbClr val="0070C0"/>
                </a:solidFill>
              </a:rPr>
              <a:t>APA YANG ANDA PIKIRKAN MENGENAI MASALAH INI?????</a:t>
            </a:r>
          </a:p>
          <a:p>
            <a:pPr marL="609600" indent="-609600" algn="ctr">
              <a:lnSpc>
                <a:spcPct val="80000"/>
              </a:lnSpc>
              <a:buFontTx/>
              <a:buNone/>
            </a:pPr>
            <a:r>
              <a:rPr lang="en-GB" sz="3000" b="1" dirty="0" smtClean="0">
                <a:solidFill>
                  <a:srgbClr val="0070C0"/>
                </a:solidFill>
              </a:rPr>
              <a:t>Is it public problem????</a:t>
            </a:r>
          </a:p>
        </p:txBody>
      </p:sp>
    </p:spTree>
    <p:extLst>
      <p:ext uri="{BB962C8B-B14F-4D97-AF65-F5344CB8AC3E}">
        <p14:creationId xmlns:p14="http://schemas.microsoft.com/office/powerpoint/2010/main" val="6946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smtClean="0">
                <a:solidFill>
                  <a:srgbClr val="FF0000"/>
                </a:solidFill>
              </a:rPr>
              <a:t>The relevance of adolescent pregnancy to the Millennium Development Goals (MDGs)</a:t>
            </a:r>
          </a:p>
        </p:txBody>
      </p:sp>
      <p:sp>
        <p:nvSpPr>
          <p:cNvPr id="37891" name="Rectangle 3"/>
          <p:cNvSpPr>
            <a:spLocks noGrp="1" noChangeArrowheads="1"/>
          </p:cNvSpPr>
          <p:nvPr>
            <p:ph type="body" sz="half" idx="1"/>
          </p:nvPr>
        </p:nvSpPr>
        <p:spPr>
          <a:xfrm>
            <a:off x="457200" y="1916113"/>
            <a:ext cx="4038600" cy="3529012"/>
          </a:xfrm>
        </p:spPr>
        <p:txBody>
          <a:bodyPr>
            <a:normAutofit lnSpcReduction="10000"/>
          </a:bodyPr>
          <a:lstStyle/>
          <a:p>
            <a:pPr marL="381000" indent="-381000" eaLnBrk="1" hangingPunct="1"/>
            <a:r>
              <a:rPr lang="en-US" sz="2400" smtClean="0"/>
              <a:t>Adolescent pregnancy contributes to maternal mortality</a:t>
            </a:r>
          </a:p>
          <a:p>
            <a:pPr marL="381000" indent="-381000" eaLnBrk="1" hangingPunct="1"/>
            <a:r>
              <a:rPr lang="en-US" sz="2400" smtClean="0"/>
              <a:t>Adolescent pregnancy contributes to perinatal and infant mortality</a:t>
            </a:r>
          </a:p>
          <a:p>
            <a:pPr marL="381000" indent="-381000" eaLnBrk="1" hangingPunct="1"/>
            <a:r>
              <a:rPr lang="en-US" sz="2400" smtClean="0"/>
              <a:t>Adolescent pregnancy contributes to the vicious cycle of poverty.</a:t>
            </a:r>
          </a:p>
          <a:p>
            <a:pPr marL="381000" indent="-381000" eaLnBrk="1" hangingPunct="1"/>
            <a:endParaRPr lang="en-US" sz="2400" smtClean="0"/>
          </a:p>
        </p:txBody>
      </p:sp>
      <p:pic>
        <p:nvPicPr>
          <p:cNvPr id="378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600200"/>
            <a:ext cx="32242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19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200" smtClean="0">
                <a:solidFill>
                  <a:srgbClr val="FF0000"/>
                </a:solidFill>
              </a:rPr>
              <a:t>The relevance of adolescent pregnancy to the Millennium Development Goals (MDGs)</a:t>
            </a:r>
          </a:p>
        </p:txBody>
      </p:sp>
      <p:sp>
        <p:nvSpPr>
          <p:cNvPr id="38915" name="Rectangle 3"/>
          <p:cNvSpPr>
            <a:spLocks noGrp="1" noChangeArrowheads="1"/>
          </p:cNvSpPr>
          <p:nvPr>
            <p:ph type="body" sz="half" idx="1"/>
          </p:nvPr>
        </p:nvSpPr>
        <p:spPr>
          <a:xfrm>
            <a:off x="457200" y="1916113"/>
            <a:ext cx="4038600" cy="3529012"/>
          </a:xfrm>
        </p:spPr>
        <p:txBody>
          <a:bodyPr>
            <a:normAutofit lnSpcReduction="10000"/>
          </a:bodyPr>
          <a:lstStyle/>
          <a:p>
            <a:pPr marL="381000" indent="-381000" eaLnBrk="1" hangingPunct="1"/>
            <a:r>
              <a:rPr lang="en-US" sz="2400" smtClean="0"/>
              <a:t>Adolescent pregnancy contributes to maternal mortality</a:t>
            </a:r>
          </a:p>
          <a:p>
            <a:pPr marL="381000" indent="-381000" eaLnBrk="1" hangingPunct="1"/>
            <a:r>
              <a:rPr lang="en-US" sz="2400" smtClean="0"/>
              <a:t>Adolescent pregnancy contributes to perinatal and infant mortality</a:t>
            </a:r>
          </a:p>
          <a:p>
            <a:pPr marL="381000" indent="-381000" eaLnBrk="1" hangingPunct="1"/>
            <a:r>
              <a:rPr lang="en-US" sz="2400" smtClean="0"/>
              <a:t>Adolescent pregnancy contributes to the vicious cycle of poverty.</a:t>
            </a:r>
          </a:p>
          <a:p>
            <a:pPr marL="381000" indent="-381000" eaLnBrk="1" hangingPunct="1"/>
            <a:endParaRPr lang="en-US" sz="2400" smtClean="0"/>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600200"/>
            <a:ext cx="32242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p:cNvSpPr>
            <a:spLocks noChangeArrowheads="1"/>
          </p:cNvSpPr>
          <p:nvPr/>
        </p:nvSpPr>
        <p:spPr bwMode="auto">
          <a:xfrm rot="-1264864">
            <a:off x="381000" y="3006725"/>
            <a:ext cx="6621463" cy="1247775"/>
          </a:xfrm>
          <a:prstGeom prst="rect">
            <a:avLst/>
          </a:prstGeom>
          <a:solidFill>
            <a:srgbClr val="FF0000"/>
          </a:solidFill>
          <a:ln w="9525">
            <a:solidFill>
              <a:schemeClr val="tx1"/>
            </a:solidFill>
            <a:miter lim="800000"/>
            <a:headEnd/>
            <a:tailEnd/>
          </a:ln>
        </p:spPr>
        <p:txBody>
          <a:bodyPr wrap="none" lIns="91424" tIns="45712" rIns="91424" bIns="45712" anchor="ctr"/>
          <a:lstStyle/>
          <a:p>
            <a:pPr algn="ctr" eaLnBrk="0" hangingPunct="0"/>
            <a:r>
              <a:rPr lang="en-GB" sz="2100" b="1">
                <a:solidFill>
                  <a:schemeClr val="bg1"/>
                </a:solidFill>
              </a:rPr>
              <a:t>Addressing adolescent pregnancy is </a:t>
            </a:r>
          </a:p>
          <a:p>
            <a:pPr algn="ctr" eaLnBrk="0" hangingPunct="0"/>
            <a:r>
              <a:rPr lang="en-GB" sz="2100" b="1">
                <a:solidFill>
                  <a:schemeClr val="bg1"/>
                </a:solidFill>
              </a:rPr>
              <a:t>Important for achieving the MDGs to reduce</a:t>
            </a:r>
          </a:p>
          <a:p>
            <a:pPr algn="ctr" eaLnBrk="0" hangingPunct="0"/>
            <a:r>
              <a:rPr lang="en-GB" sz="2100" b="1">
                <a:solidFill>
                  <a:schemeClr val="bg1"/>
                </a:solidFill>
              </a:rPr>
              <a:t>poverty, childhood mortality &amp; maternal mortality</a:t>
            </a:r>
            <a:endParaRPr lang="en-US" sz="2100" b="1">
              <a:solidFill>
                <a:schemeClr val="bg1"/>
              </a:solidFill>
            </a:endParaRPr>
          </a:p>
        </p:txBody>
      </p:sp>
    </p:spTree>
    <p:extLst>
      <p:ext uri="{BB962C8B-B14F-4D97-AF65-F5344CB8AC3E}">
        <p14:creationId xmlns:p14="http://schemas.microsoft.com/office/powerpoint/2010/main" val="1351311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KEHAMILAN</a:t>
            </a:r>
            <a:endParaRPr lang="en-US" b="1" dirty="0"/>
          </a:p>
        </p:txBody>
      </p:sp>
      <p:sp>
        <p:nvSpPr>
          <p:cNvPr id="3" name="Content Placeholder 2"/>
          <p:cNvSpPr>
            <a:spLocks noGrp="1"/>
          </p:cNvSpPr>
          <p:nvPr>
            <p:ph idx="1"/>
          </p:nvPr>
        </p:nvSpPr>
        <p:spPr/>
        <p:txBody>
          <a:bodyPr/>
          <a:lstStyle/>
          <a:p>
            <a:pPr marL="0" indent="0" algn="ctr">
              <a:buNone/>
            </a:pPr>
            <a:r>
              <a:rPr lang="en-US" b="1" dirty="0" smtClean="0">
                <a:hlinkClick r:id="rId2" action="ppaction://hlinkfile"/>
              </a:rPr>
              <a:t>FERTILIZATION</a:t>
            </a:r>
          </a:p>
          <a:p>
            <a:pPr marL="0" indent="0" algn="ctr">
              <a:buNone/>
            </a:pPr>
            <a:r>
              <a:rPr lang="en-US" b="1" dirty="0" smtClean="0">
                <a:hlinkClick r:id="rId2" action="ppaction://hlinkfile"/>
              </a:rPr>
              <a:t>FETUS DEVELOPMENT</a:t>
            </a:r>
            <a:endParaRPr lang="en-US" b="1" dirty="0" smtClean="0"/>
          </a:p>
          <a:p>
            <a:pPr marL="0" indent="0" algn="ctr">
              <a:buNone/>
            </a:pPr>
            <a:r>
              <a:rPr lang="en-US" b="1" dirty="0" smtClean="0"/>
              <a:t>(9 MONTHS IN THE WOMB)</a:t>
            </a:r>
            <a:endParaRPr lang="en-US" b="1" dirty="0"/>
          </a:p>
        </p:txBody>
      </p:sp>
    </p:spTree>
    <p:extLst>
      <p:ext uri="{BB962C8B-B14F-4D97-AF65-F5344CB8AC3E}">
        <p14:creationId xmlns:p14="http://schemas.microsoft.com/office/powerpoint/2010/main" val="513053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895600"/>
            <a:ext cx="5420880" cy="1470025"/>
          </a:xfrm>
        </p:spPr>
        <p:txBody>
          <a:bodyPr/>
          <a:lstStyle/>
          <a:p>
            <a:pPr algn="l"/>
            <a:r>
              <a:rPr lang="en-US" b="1" dirty="0" smtClean="0"/>
              <a:t>KEHAMILAN USIA TUA</a:t>
            </a:r>
            <a:endParaRPr lang="en-US" b="1" dirty="0"/>
          </a:p>
        </p:txBody>
      </p:sp>
      <p:pic>
        <p:nvPicPr>
          <p:cNvPr id="6" name="Picture 6" descr="Hasil gambar untuk elderly in pregnancy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880" y="2133600"/>
            <a:ext cx="2351520" cy="292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05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b="1" dirty="0" smtClean="0"/>
              <a:t>FASE PERKEMBANGAN MANUSIA</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491105"/>
              </p:ext>
            </p:extLst>
          </p:nvPr>
        </p:nvGraphicFramePr>
        <p:xfrm>
          <a:off x="166255" y="762000"/>
          <a:ext cx="8839200" cy="6004560"/>
        </p:xfrm>
        <a:graphic>
          <a:graphicData uri="http://schemas.openxmlformats.org/drawingml/2006/table">
            <a:tbl>
              <a:tblPr firstRow="1" bandRow="1">
                <a:tableStyleId>{9D7B26C5-4107-4FEC-AEDC-1716B250A1EF}</a:tableStyleId>
              </a:tblPr>
              <a:tblGrid>
                <a:gridCol w="3719945"/>
                <a:gridCol w="5119255"/>
              </a:tblGrid>
              <a:tr h="762000">
                <a:tc>
                  <a:txBody>
                    <a:bodyPr/>
                    <a:lstStyle/>
                    <a:p>
                      <a:r>
                        <a:rPr lang="en-US" sz="2100" dirty="0" err="1" smtClean="0"/>
                        <a:t>prakelahiran</a:t>
                      </a:r>
                      <a:r>
                        <a:rPr lang="en-US" sz="2100" dirty="0" smtClean="0"/>
                        <a:t> (</a:t>
                      </a:r>
                      <a:r>
                        <a:rPr lang="en-US" sz="2100" i="1" dirty="0" smtClean="0"/>
                        <a:t>prenatal</a:t>
                      </a:r>
                      <a:r>
                        <a:rPr lang="en-US" sz="2100" dirty="0" smtClean="0"/>
                        <a:t> </a:t>
                      </a:r>
                      <a:r>
                        <a:rPr lang="en-US" sz="2100" i="1" dirty="0" smtClean="0"/>
                        <a:t>period</a:t>
                      </a:r>
                      <a:r>
                        <a:rPr lang="en-US" sz="2100" dirty="0" smtClean="0"/>
                        <a:t>) </a:t>
                      </a:r>
                      <a:endParaRPr lang="en-US"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err="1" smtClean="0"/>
                        <a:t>saat</a:t>
                      </a:r>
                      <a:r>
                        <a:rPr lang="en-US" sz="2100" dirty="0" smtClean="0"/>
                        <a:t> </a:t>
                      </a:r>
                      <a:r>
                        <a:rPr lang="en-US" sz="2100" dirty="0" err="1" smtClean="0"/>
                        <a:t>dari</a:t>
                      </a:r>
                      <a:r>
                        <a:rPr lang="en-US" sz="2100" dirty="0" smtClean="0"/>
                        <a:t> </a:t>
                      </a:r>
                      <a:r>
                        <a:rPr lang="en-US" sz="2100" dirty="0" err="1" smtClean="0"/>
                        <a:t>pembuahan</a:t>
                      </a:r>
                      <a:r>
                        <a:rPr lang="en-US" sz="2100" dirty="0" smtClean="0"/>
                        <a:t> </a:t>
                      </a:r>
                      <a:r>
                        <a:rPr lang="en-US" sz="2100" dirty="0" err="1" smtClean="0"/>
                        <a:t>hingga</a:t>
                      </a:r>
                      <a:r>
                        <a:rPr lang="en-US" sz="2100" dirty="0" smtClean="0"/>
                        <a:t> </a:t>
                      </a:r>
                      <a:r>
                        <a:rPr lang="en-US" sz="2100" dirty="0" err="1" smtClean="0"/>
                        <a:t>kelahiran</a:t>
                      </a:r>
                      <a:r>
                        <a:rPr lang="en-US" sz="2100" dirty="0" smtClean="0"/>
                        <a:t>.</a:t>
                      </a:r>
                    </a:p>
                  </a:txBody>
                  <a:tcPr/>
                </a:tc>
              </a:tr>
              <a:tr h="533400">
                <a:tc>
                  <a:txBody>
                    <a:bodyPr/>
                    <a:lstStyle/>
                    <a:p>
                      <a:r>
                        <a:rPr lang="en-US" sz="2100" b="1" dirty="0" err="1" smtClean="0"/>
                        <a:t>Bayi</a:t>
                      </a:r>
                      <a:r>
                        <a:rPr lang="en-US" sz="2100" b="1" dirty="0" smtClean="0"/>
                        <a:t> (</a:t>
                      </a:r>
                      <a:r>
                        <a:rPr lang="en-US" sz="2100" b="1" i="1" dirty="0" err="1" smtClean="0"/>
                        <a:t>infacy</a:t>
                      </a:r>
                      <a:r>
                        <a:rPr lang="en-US" sz="2100" b="1" dirty="0" smtClean="0"/>
                        <a:t>)</a:t>
                      </a:r>
                      <a:endParaRPr lang="en-US" sz="2100" b="1" dirty="0"/>
                    </a:p>
                  </a:txBody>
                  <a:tcPr/>
                </a:tc>
                <a:tc>
                  <a:txBody>
                    <a:bodyPr/>
                    <a:lstStyle/>
                    <a:p>
                      <a:r>
                        <a:rPr lang="en-US" sz="2100" b="1" dirty="0" err="1" smtClean="0"/>
                        <a:t>kelahiran</a:t>
                      </a:r>
                      <a:r>
                        <a:rPr lang="en-US" sz="2100" b="1" dirty="0" smtClean="0"/>
                        <a:t> </a:t>
                      </a:r>
                      <a:r>
                        <a:rPr lang="en-US" sz="2100" b="1" dirty="0" err="1" smtClean="0"/>
                        <a:t>hingga</a:t>
                      </a:r>
                      <a:r>
                        <a:rPr lang="en-US" sz="2100" b="1" dirty="0" smtClean="0"/>
                        <a:t> 18 </a:t>
                      </a:r>
                      <a:r>
                        <a:rPr lang="en-US" sz="2100" b="1" dirty="0" err="1" smtClean="0"/>
                        <a:t>atau</a:t>
                      </a:r>
                      <a:r>
                        <a:rPr lang="en-US" sz="2100" b="1" dirty="0" smtClean="0"/>
                        <a:t> 24 </a:t>
                      </a:r>
                      <a:r>
                        <a:rPr lang="en-US" sz="2100" b="1" dirty="0" err="1" smtClean="0"/>
                        <a:t>bulan</a:t>
                      </a:r>
                      <a:r>
                        <a:rPr lang="en-US" sz="2100" b="1" dirty="0" smtClean="0"/>
                        <a:t>.</a:t>
                      </a:r>
                      <a:endParaRPr lang="en-US" sz="2100" b="1" dirty="0"/>
                    </a:p>
                  </a:txBody>
                  <a:tcPr/>
                </a:tc>
              </a:tr>
              <a:tr h="695325">
                <a:tc>
                  <a:txBody>
                    <a:bodyPr/>
                    <a:lstStyle/>
                    <a:p>
                      <a:r>
                        <a:rPr lang="en-US" sz="2100" b="1" dirty="0" err="1" smtClean="0"/>
                        <a:t>Awal</a:t>
                      </a:r>
                      <a:r>
                        <a:rPr lang="en-US" sz="2100" b="1" dirty="0" smtClean="0"/>
                        <a:t> </a:t>
                      </a:r>
                      <a:r>
                        <a:rPr lang="en-US" sz="2100" b="1" dirty="0" err="1" smtClean="0"/>
                        <a:t>anak-anak</a:t>
                      </a:r>
                      <a:r>
                        <a:rPr lang="en-US" sz="2100" b="1" dirty="0" smtClean="0"/>
                        <a:t> </a:t>
                      </a:r>
                      <a:r>
                        <a:rPr lang="en-US" sz="2100" b="1" i="1" dirty="0" smtClean="0"/>
                        <a:t>(early </a:t>
                      </a:r>
                      <a:r>
                        <a:rPr lang="en-US" sz="2100" b="1" i="1" dirty="0" err="1" smtClean="0"/>
                        <a:t>chidhood</a:t>
                      </a:r>
                      <a:r>
                        <a:rPr lang="en-US" sz="2100" b="1" i="1" dirty="0" smtClean="0"/>
                        <a:t>/</a:t>
                      </a:r>
                      <a:r>
                        <a:rPr lang="en-US" sz="2100" b="1" dirty="0" smtClean="0"/>
                        <a:t> </a:t>
                      </a:r>
                      <a:r>
                        <a:rPr lang="en-US" sz="2100" b="1" dirty="0" err="1" smtClean="0"/>
                        <a:t>periode</a:t>
                      </a:r>
                      <a:r>
                        <a:rPr lang="en-US" sz="2100" b="1" dirty="0" smtClean="0"/>
                        <a:t> </a:t>
                      </a:r>
                      <a:r>
                        <a:rPr lang="en-US" sz="2100" b="1" dirty="0" err="1" smtClean="0"/>
                        <a:t>prasekolah</a:t>
                      </a:r>
                      <a:r>
                        <a:rPr lang="en-US" sz="2100" b="1" dirty="0" smtClean="0"/>
                        <a:t>) </a:t>
                      </a:r>
                      <a:endParaRPr lang="en-US" sz="2100" b="1" dirty="0"/>
                    </a:p>
                  </a:txBody>
                  <a:tcPr/>
                </a:tc>
                <a:tc>
                  <a:txBody>
                    <a:bodyPr/>
                    <a:lstStyle/>
                    <a:p>
                      <a:r>
                        <a:rPr lang="en-US" sz="2100" b="1" dirty="0" err="1" smtClean="0"/>
                        <a:t>masa</a:t>
                      </a:r>
                      <a:r>
                        <a:rPr lang="en-US" sz="2100" b="1" dirty="0" smtClean="0"/>
                        <a:t> </a:t>
                      </a:r>
                      <a:r>
                        <a:rPr lang="en-US" sz="2100" b="1" dirty="0" err="1" smtClean="0"/>
                        <a:t>bayi</a:t>
                      </a:r>
                      <a:r>
                        <a:rPr lang="en-US" sz="2100" b="1" dirty="0" smtClean="0"/>
                        <a:t> </a:t>
                      </a:r>
                      <a:r>
                        <a:rPr lang="en-US" sz="2100" b="1" dirty="0" err="1" smtClean="0"/>
                        <a:t>hingga</a:t>
                      </a:r>
                      <a:r>
                        <a:rPr lang="en-US" sz="2100" b="1" dirty="0" smtClean="0"/>
                        <a:t> </a:t>
                      </a:r>
                      <a:r>
                        <a:rPr lang="en-US" sz="2100" b="1" dirty="0" err="1" smtClean="0"/>
                        <a:t>usia</a:t>
                      </a:r>
                      <a:r>
                        <a:rPr lang="en-US" sz="2100" b="1" dirty="0" smtClean="0"/>
                        <a:t> lima </a:t>
                      </a:r>
                      <a:r>
                        <a:rPr lang="en-US" sz="2100" b="1" dirty="0" err="1" smtClean="0"/>
                        <a:t>atau</a:t>
                      </a:r>
                      <a:r>
                        <a:rPr lang="en-US" sz="2100" b="1" dirty="0" smtClean="0"/>
                        <a:t> </a:t>
                      </a:r>
                      <a:r>
                        <a:rPr lang="en-US" sz="2100" b="1" dirty="0" err="1" smtClean="0"/>
                        <a:t>enam</a:t>
                      </a:r>
                      <a:r>
                        <a:rPr lang="en-US" sz="2100" b="1" dirty="0" smtClean="0"/>
                        <a:t> </a:t>
                      </a:r>
                      <a:r>
                        <a:rPr lang="en-US" sz="2100" b="1" dirty="0" err="1" smtClean="0"/>
                        <a:t>tahun</a:t>
                      </a:r>
                      <a:endParaRPr lang="en-US" sz="2100" b="1" dirty="0"/>
                    </a:p>
                  </a:txBody>
                  <a:tcPr/>
                </a:tc>
              </a:tr>
              <a:tr h="695325">
                <a:tc>
                  <a:txBody>
                    <a:bodyPr/>
                    <a:lstStyle/>
                    <a:p>
                      <a:r>
                        <a:rPr lang="en-US" sz="2100" b="1" dirty="0" err="1" smtClean="0"/>
                        <a:t>Pertengahan</a:t>
                      </a:r>
                      <a:r>
                        <a:rPr lang="en-US" sz="2100" b="1" dirty="0" smtClean="0"/>
                        <a:t> </a:t>
                      </a:r>
                      <a:r>
                        <a:rPr lang="en-US" sz="2100" b="1" dirty="0" err="1" smtClean="0"/>
                        <a:t>dan</a:t>
                      </a:r>
                      <a:r>
                        <a:rPr lang="en-US" sz="2100" b="1" dirty="0" smtClean="0"/>
                        <a:t> </a:t>
                      </a:r>
                      <a:r>
                        <a:rPr lang="en-US" sz="2100" b="1" dirty="0" err="1" smtClean="0"/>
                        <a:t>akhir</a:t>
                      </a:r>
                      <a:r>
                        <a:rPr lang="en-US" sz="2100" b="1" dirty="0" smtClean="0"/>
                        <a:t> </a:t>
                      </a:r>
                      <a:r>
                        <a:rPr lang="en-US" sz="2100" b="1" dirty="0" err="1" smtClean="0"/>
                        <a:t>anak-anak</a:t>
                      </a:r>
                      <a:r>
                        <a:rPr lang="en-US" sz="2100" b="1" dirty="0" smtClean="0"/>
                        <a:t> </a:t>
                      </a:r>
                      <a:r>
                        <a:rPr lang="en-US" sz="2100" b="1" i="1" dirty="0" smtClean="0"/>
                        <a:t>(middle and late childhood</a:t>
                      </a:r>
                      <a:r>
                        <a:rPr lang="en-US" sz="2100" b="1" dirty="0" smtClean="0"/>
                        <a:t>/</a:t>
                      </a:r>
                      <a:r>
                        <a:rPr lang="en-US" sz="2100" b="1" dirty="0" err="1" smtClean="0"/>
                        <a:t>sekolah</a:t>
                      </a:r>
                      <a:r>
                        <a:rPr lang="en-US" sz="2100" b="1" dirty="0" smtClean="0"/>
                        <a:t> </a:t>
                      </a:r>
                      <a:r>
                        <a:rPr lang="en-US" sz="2100" b="1" dirty="0" err="1" smtClean="0"/>
                        <a:t>dasar</a:t>
                      </a:r>
                      <a:r>
                        <a:rPr lang="en-US" sz="2100" b="1" dirty="0" smtClean="0"/>
                        <a:t>)</a:t>
                      </a:r>
                      <a:endParaRPr lang="en-US" sz="21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t>6 </a:t>
                      </a:r>
                      <a:r>
                        <a:rPr lang="en-US" sz="2100" b="1" dirty="0" err="1" smtClean="0"/>
                        <a:t>hingga</a:t>
                      </a:r>
                      <a:r>
                        <a:rPr lang="en-US" sz="2100" b="1" dirty="0" smtClean="0"/>
                        <a:t> 11 </a:t>
                      </a:r>
                      <a:r>
                        <a:rPr lang="en-US" sz="2100" b="1" dirty="0" err="1" smtClean="0"/>
                        <a:t>tahun</a:t>
                      </a:r>
                      <a:r>
                        <a:rPr lang="en-US" sz="2100" b="1" dirty="0" smtClean="0"/>
                        <a:t>, yang </a:t>
                      </a:r>
                      <a:r>
                        <a:rPr lang="en-US" sz="2100" b="1" dirty="0" err="1" smtClean="0"/>
                        <a:t>kira-kira</a:t>
                      </a:r>
                      <a:r>
                        <a:rPr lang="en-US" sz="2100" b="1" dirty="0" smtClean="0"/>
                        <a:t> </a:t>
                      </a:r>
                      <a:r>
                        <a:rPr lang="en-US" sz="2100" b="1" dirty="0" err="1" smtClean="0"/>
                        <a:t>setara</a:t>
                      </a:r>
                      <a:r>
                        <a:rPr lang="en-US" sz="2100" b="1" dirty="0" smtClean="0"/>
                        <a:t> </a:t>
                      </a:r>
                      <a:r>
                        <a:rPr lang="en-US" sz="2100" b="1" dirty="0" err="1" smtClean="0"/>
                        <a:t>dengan</a:t>
                      </a:r>
                      <a:r>
                        <a:rPr lang="en-US" sz="2100" b="1" dirty="0" smtClean="0"/>
                        <a:t> </a:t>
                      </a:r>
                      <a:r>
                        <a:rPr lang="en-US" sz="2100" b="1" dirty="0" err="1" smtClean="0"/>
                        <a:t>tahun-tahun</a:t>
                      </a:r>
                      <a:r>
                        <a:rPr lang="en-US" sz="2100" b="1" dirty="0" smtClean="0"/>
                        <a:t> </a:t>
                      </a:r>
                      <a:r>
                        <a:rPr lang="en-US" sz="2100" b="1" dirty="0" err="1" smtClean="0"/>
                        <a:t>sekolah</a:t>
                      </a:r>
                      <a:r>
                        <a:rPr lang="en-US" sz="2100" b="1" dirty="0" smtClean="0"/>
                        <a:t> </a:t>
                      </a:r>
                      <a:r>
                        <a:rPr lang="en-US" sz="2100" b="1" dirty="0" err="1" smtClean="0"/>
                        <a:t>dasar</a:t>
                      </a:r>
                      <a:r>
                        <a:rPr lang="en-US" sz="2100" b="1" dirty="0" smtClean="0"/>
                        <a:t>.</a:t>
                      </a:r>
                    </a:p>
                  </a:txBody>
                  <a:tcPr/>
                </a:tc>
              </a:tr>
              <a:tr h="695325">
                <a:tc>
                  <a:txBody>
                    <a:bodyPr/>
                    <a:lstStyle/>
                    <a:p>
                      <a:r>
                        <a:rPr lang="en-US" sz="2100" b="1" dirty="0" err="1" smtClean="0"/>
                        <a:t>Masa</a:t>
                      </a:r>
                      <a:r>
                        <a:rPr lang="en-US" sz="2100" b="1" dirty="0" smtClean="0"/>
                        <a:t> </a:t>
                      </a:r>
                      <a:r>
                        <a:rPr lang="en-US" sz="2100" b="1" dirty="0" err="1" smtClean="0"/>
                        <a:t>remaja</a:t>
                      </a:r>
                      <a:r>
                        <a:rPr lang="en-US" sz="2100" b="1" dirty="0" smtClean="0"/>
                        <a:t> </a:t>
                      </a:r>
                      <a:r>
                        <a:rPr lang="en-US" sz="2100" b="1" i="1" dirty="0" smtClean="0"/>
                        <a:t>(adolescence</a:t>
                      </a:r>
                      <a:r>
                        <a:rPr lang="en-US" sz="2100" b="1" dirty="0" smtClean="0"/>
                        <a:t>) </a:t>
                      </a:r>
                      <a:endParaRPr lang="en-US" sz="21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t>10 </a:t>
                      </a:r>
                      <a:r>
                        <a:rPr lang="en-US" sz="2100" b="1" dirty="0" err="1" smtClean="0"/>
                        <a:t>hingga</a:t>
                      </a:r>
                      <a:r>
                        <a:rPr lang="en-US" sz="2100" b="1" dirty="0" smtClean="0"/>
                        <a:t> 12 </a:t>
                      </a:r>
                      <a:r>
                        <a:rPr lang="en-US" sz="2100" b="1" dirty="0" err="1" smtClean="0"/>
                        <a:t>tahun</a:t>
                      </a:r>
                      <a:r>
                        <a:rPr lang="en-US" sz="2100" b="1" dirty="0" smtClean="0"/>
                        <a:t> </a:t>
                      </a:r>
                      <a:r>
                        <a:rPr lang="en-US" sz="2100" b="1" dirty="0" err="1" smtClean="0"/>
                        <a:t>dan</a:t>
                      </a:r>
                      <a:r>
                        <a:rPr lang="en-US" sz="2100" b="1" dirty="0" smtClean="0"/>
                        <a:t> </a:t>
                      </a:r>
                      <a:r>
                        <a:rPr lang="en-US" sz="2100" b="1" dirty="0" err="1" smtClean="0"/>
                        <a:t>berakhir</a:t>
                      </a:r>
                      <a:r>
                        <a:rPr lang="en-US" sz="2100" b="1" dirty="0" smtClean="0"/>
                        <a:t> </a:t>
                      </a:r>
                      <a:r>
                        <a:rPr lang="en-US" sz="2100" b="1" dirty="0" err="1" smtClean="0"/>
                        <a:t>pada</a:t>
                      </a:r>
                      <a:r>
                        <a:rPr lang="en-US" sz="2100" b="1" dirty="0" smtClean="0"/>
                        <a:t> </a:t>
                      </a:r>
                      <a:r>
                        <a:rPr lang="en-US" sz="2100" b="1" dirty="0" err="1" smtClean="0"/>
                        <a:t>usia</a:t>
                      </a:r>
                      <a:r>
                        <a:rPr lang="en-US" sz="2100" b="1" dirty="0" smtClean="0"/>
                        <a:t> 18 </a:t>
                      </a:r>
                      <a:r>
                        <a:rPr lang="en-US" sz="2100" b="1" dirty="0" err="1" smtClean="0"/>
                        <a:t>tahun</a:t>
                      </a:r>
                      <a:r>
                        <a:rPr lang="en-US" sz="2100" b="1" dirty="0" smtClean="0"/>
                        <a:t> </a:t>
                      </a:r>
                      <a:r>
                        <a:rPr lang="en-US" sz="2100" b="1" dirty="0" err="1" smtClean="0"/>
                        <a:t>hingga</a:t>
                      </a:r>
                      <a:r>
                        <a:rPr lang="en-US" sz="2100" b="1" dirty="0" smtClean="0"/>
                        <a:t> 22 </a:t>
                      </a:r>
                      <a:r>
                        <a:rPr lang="en-US" sz="2100" b="1" dirty="0" err="1" smtClean="0"/>
                        <a:t>tahun</a:t>
                      </a:r>
                      <a:r>
                        <a:rPr lang="en-US" sz="2100" b="1" dirty="0" smtClean="0"/>
                        <a:t>.</a:t>
                      </a:r>
                    </a:p>
                  </a:txBody>
                  <a:tcPr/>
                </a:tc>
              </a:tr>
              <a:tr h="695325">
                <a:tc>
                  <a:txBody>
                    <a:bodyPr/>
                    <a:lstStyle/>
                    <a:p>
                      <a:r>
                        <a:rPr lang="en-US" sz="2100" b="1" dirty="0" err="1" smtClean="0"/>
                        <a:t>Awal</a:t>
                      </a:r>
                      <a:r>
                        <a:rPr lang="en-US" sz="2100" b="1" dirty="0" smtClean="0"/>
                        <a:t> </a:t>
                      </a:r>
                      <a:r>
                        <a:rPr lang="en-US" sz="2100" b="1" dirty="0" err="1" smtClean="0"/>
                        <a:t>dewasa</a:t>
                      </a:r>
                      <a:r>
                        <a:rPr lang="en-US" sz="2100" b="1" dirty="0" smtClean="0"/>
                        <a:t> </a:t>
                      </a:r>
                      <a:r>
                        <a:rPr lang="en-US" sz="2100" b="1" i="1" dirty="0" smtClean="0"/>
                        <a:t>(early adulthood</a:t>
                      </a:r>
                      <a:r>
                        <a:rPr lang="en-US" sz="2100" b="1" dirty="0" smtClean="0"/>
                        <a:t>) </a:t>
                      </a:r>
                      <a:endParaRPr lang="en-US" sz="21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err="1" smtClean="0"/>
                        <a:t>usia</a:t>
                      </a:r>
                      <a:r>
                        <a:rPr lang="en-US" sz="2100" b="1" dirty="0" smtClean="0"/>
                        <a:t> 11</a:t>
                      </a:r>
                      <a:r>
                        <a:rPr lang="en-US" sz="2100" b="1" baseline="0" dirty="0" smtClean="0"/>
                        <a:t> </a:t>
                      </a:r>
                      <a:r>
                        <a:rPr lang="en-US" sz="2100" b="1" dirty="0" err="1" smtClean="0"/>
                        <a:t>tahun</a:t>
                      </a:r>
                      <a:r>
                        <a:rPr lang="en-US" sz="2100" b="1" dirty="0" smtClean="0"/>
                        <a:t> </a:t>
                      </a:r>
                      <a:r>
                        <a:rPr lang="en-US" sz="2100" b="1" dirty="0" err="1" smtClean="0"/>
                        <a:t>atau</a:t>
                      </a:r>
                      <a:r>
                        <a:rPr lang="en-US" sz="2100" b="1" dirty="0" smtClean="0"/>
                        <a:t> </a:t>
                      </a:r>
                      <a:r>
                        <a:rPr lang="en-US" sz="2100" b="1" dirty="0" err="1" smtClean="0"/>
                        <a:t>awal</a:t>
                      </a:r>
                      <a:r>
                        <a:rPr lang="en-US" sz="2100" b="1" dirty="0" smtClean="0"/>
                        <a:t> </a:t>
                      </a:r>
                      <a:r>
                        <a:rPr lang="en-US" sz="2100" b="1" dirty="0" err="1" smtClean="0"/>
                        <a:t>usia</a:t>
                      </a:r>
                      <a:r>
                        <a:rPr lang="en-US" sz="2100" b="1" dirty="0" smtClean="0"/>
                        <a:t> 20 </a:t>
                      </a:r>
                      <a:r>
                        <a:rPr lang="en-US" sz="2100" b="1" dirty="0" err="1" smtClean="0"/>
                        <a:t>tahun</a:t>
                      </a:r>
                      <a:r>
                        <a:rPr lang="en-US" sz="2100" b="1" dirty="0" smtClean="0"/>
                        <a:t> </a:t>
                      </a:r>
                      <a:r>
                        <a:rPr lang="en-US" sz="2100" b="1" dirty="0" err="1" smtClean="0"/>
                        <a:t>dan</a:t>
                      </a:r>
                      <a:r>
                        <a:rPr lang="en-US" sz="2100" b="1" dirty="0" smtClean="0"/>
                        <a:t> yang </a:t>
                      </a:r>
                      <a:r>
                        <a:rPr lang="en-US" sz="2100" b="1" dirty="0" err="1" smtClean="0"/>
                        <a:t>berakhir</a:t>
                      </a:r>
                      <a:r>
                        <a:rPr lang="en-US" sz="2100" b="1" dirty="0" smtClean="0"/>
                        <a:t> </a:t>
                      </a:r>
                      <a:r>
                        <a:rPr lang="en-US" sz="2100" b="1" dirty="0" err="1" smtClean="0"/>
                        <a:t>pada</a:t>
                      </a:r>
                      <a:r>
                        <a:rPr lang="en-US" sz="2100" b="1" dirty="0" smtClean="0"/>
                        <a:t> </a:t>
                      </a:r>
                      <a:r>
                        <a:rPr lang="en-US" sz="2100" b="1" dirty="0" err="1" smtClean="0"/>
                        <a:t>usia</a:t>
                      </a:r>
                      <a:r>
                        <a:rPr lang="en-US" sz="2100" b="1" dirty="0" smtClean="0"/>
                        <a:t> 30 </a:t>
                      </a:r>
                      <a:r>
                        <a:rPr lang="en-US" sz="2100" b="1" dirty="0" err="1" smtClean="0"/>
                        <a:t>tahun</a:t>
                      </a:r>
                      <a:r>
                        <a:rPr lang="en-US" sz="2100" b="1" dirty="0" smtClean="0"/>
                        <a:t>.</a:t>
                      </a:r>
                    </a:p>
                  </a:txBody>
                  <a:tcPr/>
                </a:tc>
              </a:tr>
              <a:tr h="695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err="1" smtClean="0"/>
                        <a:t>Pertengahan</a:t>
                      </a:r>
                      <a:r>
                        <a:rPr lang="en-US" sz="2100" b="1" dirty="0" smtClean="0"/>
                        <a:t> </a:t>
                      </a:r>
                      <a:r>
                        <a:rPr lang="en-US" sz="2100" b="1" dirty="0" err="1" smtClean="0"/>
                        <a:t>dewasa</a:t>
                      </a:r>
                      <a:r>
                        <a:rPr lang="en-US" sz="2100" b="1" dirty="0" smtClean="0"/>
                        <a:t> </a:t>
                      </a:r>
                      <a:r>
                        <a:rPr lang="en-US" sz="2100" b="1" i="1" dirty="0" smtClean="0"/>
                        <a:t>(middle adulthood</a:t>
                      </a:r>
                      <a:r>
                        <a:rPr lang="en-US" sz="2100" b="1" dirty="0" smtClean="0"/>
                        <a:t>)</a:t>
                      </a:r>
                      <a:endParaRPr lang="en-US" sz="21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t>35 </a:t>
                      </a:r>
                      <a:r>
                        <a:rPr lang="en-US" sz="2100" b="1" dirty="0" err="1" smtClean="0"/>
                        <a:t>hingga</a:t>
                      </a:r>
                      <a:r>
                        <a:rPr lang="en-US" sz="2100" b="1" dirty="0" smtClean="0"/>
                        <a:t> 45 </a:t>
                      </a:r>
                      <a:r>
                        <a:rPr lang="en-US" sz="2100" b="1" dirty="0" err="1" smtClean="0"/>
                        <a:t>tahun</a:t>
                      </a:r>
                      <a:r>
                        <a:rPr lang="en-US" sz="2100" b="1" dirty="0" smtClean="0"/>
                        <a:t> </a:t>
                      </a:r>
                      <a:r>
                        <a:rPr lang="en-US" sz="2100" b="1" dirty="0" err="1" smtClean="0"/>
                        <a:t>dan</a:t>
                      </a:r>
                      <a:r>
                        <a:rPr lang="en-US" sz="2100" b="1" dirty="0" smtClean="0"/>
                        <a:t> </a:t>
                      </a:r>
                      <a:r>
                        <a:rPr lang="en-US" sz="2100" b="1" dirty="0" err="1" smtClean="0"/>
                        <a:t>merentang</a:t>
                      </a:r>
                      <a:r>
                        <a:rPr lang="en-US" sz="2100" b="1" dirty="0" smtClean="0"/>
                        <a:t> </a:t>
                      </a:r>
                      <a:r>
                        <a:rPr lang="en-US" sz="2100" b="1" dirty="0" err="1" smtClean="0"/>
                        <a:t>hingga</a:t>
                      </a:r>
                      <a:r>
                        <a:rPr lang="en-US" sz="2100" b="1" dirty="0" smtClean="0"/>
                        <a:t> </a:t>
                      </a:r>
                      <a:r>
                        <a:rPr lang="en-US" sz="2100" b="1" dirty="0" err="1" smtClean="0"/>
                        <a:t>usia</a:t>
                      </a:r>
                      <a:r>
                        <a:rPr lang="en-US" sz="2100" b="1" dirty="0" smtClean="0"/>
                        <a:t> 60 </a:t>
                      </a:r>
                      <a:r>
                        <a:rPr lang="en-US" sz="2100" b="1" dirty="0" err="1" smtClean="0"/>
                        <a:t>tahun</a:t>
                      </a:r>
                      <a:r>
                        <a:rPr lang="en-US" sz="2100" b="1" dirty="0" smtClean="0"/>
                        <a:t>.</a:t>
                      </a:r>
                    </a:p>
                  </a:txBody>
                  <a:tcPr/>
                </a:tc>
              </a:tr>
              <a:tr h="695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err="1" smtClean="0"/>
                        <a:t>Akhir</a:t>
                      </a:r>
                      <a:r>
                        <a:rPr lang="en-US" sz="2100" b="1" dirty="0" smtClean="0"/>
                        <a:t> </a:t>
                      </a:r>
                      <a:r>
                        <a:rPr lang="en-US" sz="2100" b="1" dirty="0" err="1" smtClean="0"/>
                        <a:t>dewasa</a:t>
                      </a:r>
                      <a:r>
                        <a:rPr lang="en-US" sz="2100" b="1" dirty="0" smtClean="0"/>
                        <a:t> (</a:t>
                      </a:r>
                      <a:r>
                        <a:rPr lang="en-US" sz="2100" b="1" i="1" dirty="0" smtClean="0"/>
                        <a:t>late</a:t>
                      </a:r>
                      <a:r>
                        <a:rPr lang="en-US" sz="2100" b="1" dirty="0" smtClean="0"/>
                        <a:t> </a:t>
                      </a:r>
                      <a:r>
                        <a:rPr lang="en-US" sz="2100" b="1" i="1" dirty="0" smtClean="0"/>
                        <a:t>adulthood</a:t>
                      </a:r>
                      <a:r>
                        <a:rPr lang="en-US" sz="2100" b="1" dirty="0" smtClean="0"/>
                        <a:t>)</a:t>
                      </a:r>
                      <a:endParaRPr lang="en-US" sz="21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b="1" dirty="0" smtClean="0"/>
                        <a:t>-</a:t>
                      </a:r>
                      <a:r>
                        <a:rPr lang="en-US" sz="2100" b="1" dirty="0" err="1" smtClean="0"/>
                        <a:t>usia</a:t>
                      </a:r>
                      <a:r>
                        <a:rPr lang="en-US" sz="2100" b="1" dirty="0" smtClean="0"/>
                        <a:t> 60 </a:t>
                      </a:r>
                      <a:r>
                        <a:rPr lang="en-US" sz="2100" b="1" dirty="0" err="1" smtClean="0"/>
                        <a:t>atau</a:t>
                      </a:r>
                      <a:r>
                        <a:rPr lang="en-US" sz="2100" b="1" dirty="0" smtClean="0"/>
                        <a:t> 70 </a:t>
                      </a:r>
                      <a:r>
                        <a:rPr lang="en-US" sz="2100" b="1" dirty="0" err="1" smtClean="0"/>
                        <a:t>tahun</a:t>
                      </a:r>
                      <a:r>
                        <a:rPr lang="en-US" sz="2100" b="1" dirty="0" smtClean="0"/>
                        <a:t> </a:t>
                      </a:r>
                      <a:r>
                        <a:rPr lang="en-US" sz="2100" b="1" dirty="0" err="1" smtClean="0"/>
                        <a:t>dan</a:t>
                      </a:r>
                      <a:r>
                        <a:rPr lang="en-US" sz="2100" b="1" dirty="0" smtClean="0"/>
                        <a:t> </a:t>
                      </a:r>
                      <a:r>
                        <a:rPr lang="en-US" sz="2100" b="1" dirty="0" err="1" smtClean="0"/>
                        <a:t>berakhir</a:t>
                      </a:r>
                      <a:r>
                        <a:rPr lang="en-US" sz="2100" b="1" dirty="0" smtClean="0"/>
                        <a:t> </a:t>
                      </a:r>
                      <a:r>
                        <a:rPr lang="en-US" sz="2100" b="1" dirty="0" err="1" smtClean="0"/>
                        <a:t>pada</a:t>
                      </a:r>
                      <a:r>
                        <a:rPr lang="en-US" sz="2100" b="1" dirty="0" smtClean="0"/>
                        <a:t> </a:t>
                      </a:r>
                      <a:r>
                        <a:rPr lang="en-US" sz="2100" b="1" dirty="0" err="1" smtClean="0"/>
                        <a:t>kematian</a:t>
                      </a:r>
                      <a:r>
                        <a:rPr lang="en-US" sz="2100" b="1" dirty="0" smtClean="0"/>
                        <a:t>.</a:t>
                      </a:r>
                    </a:p>
                  </a:txBody>
                  <a:tcPr/>
                </a:tc>
              </a:tr>
            </a:tbl>
          </a:graphicData>
        </a:graphic>
      </p:graphicFrame>
      <p:sp>
        <p:nvSpPr>
          <p:cNvPr id="5" name="Rectangle 4"/>
          <p:cNvSpPr/>
          <p:nvPr/>
        </p:nvSpPr>
        <p:spPr>
          <a:xfrm>
            <a:off x="76200" y="5271655"/>
            <a:ext cx="9005455" cy="7620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276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noAutofit/>
          </a:bodyPr>
          <a:lstStyle/>
          <a:p>
            <a:r>
              <a:rPr lang="en-US" sz="3400" b="1" dirty="0"/>
              <a:t>PERTENGAHAN DEWASA (MIDDLE ADULTHOOD)</a:t>
            </a:r>
          </a:p>
        </p:txBody>
      </p:sp>
      <p:sp>
        <p:nvSpPr>
          <p:cNvPr id="3" name="Content Placeholder 2"/>
          <p:cNvSpPr>
            <a:spLocks noGrp="1"/>
          </p:cNvSpPr>
          <p:nvPr>
            <p:ph idx="1"/>
          </p:nvPr>
        </p:nvSpPr>
        <p:spPr>
          <a:xfrm>
            <a:off x="290945" y="1219200"/>
            <a:ext cx="8610600" cy="5410200"/>
          </a:xfrm>
        </p:spPr>
        <p:txBody>
          <a:bodyPr/>
          <a:lstStyle/>
          <a:p>
            <a:pPr>
              <a:buFont typeface="Wingdings" pitchFamily="2" charset="2"/>
              <a:buChar char="ü"/>
            </a:pPr>
            <a:r>
              <a:rPr lang="en-US" dirty="0" err="1"/>
              <a:t>Bermula</a:t>
            </a:r>
            <a:r>
              <a:rPr lang="en-US" dirty="0"/>
              <a:t> </a:t>
            </a:r>
            <a:r>
              <a:rPr lang="en-US" dirty="0" err="1"/>
              <a:t>pada</a:t>
            </a:r>
            <a:r>
              <a:rPr lang="en-US" dirty="0"/>
              <a:t> </a:t>
            </a:r>
            <a:r>
              <a:rPr lang="en-US" dirty="0" err="1"/>
              <a:t>usia</a:t>
            </a:r>
            <a:r>
              <a:rPr lang="en-US" dirty="0"/>
              <a:t> </a:t>
            </a:r>
            <a:r>
              <a:rPr lang="en-US" dirty="0" err="1"/>
              <a:t>kira-kira</a:t>
            </a:r>
            <a:r>
              <a:rPr lang="en-US" dirty="0"/>
              <a:t> 35 </a:t>
            </a:r>
            <a:r>
              <a:rPr lang="en-US" dirty="0" err="1"/>
              <a:t>hingga</a:t>
            </a:r>
            <a:r>
              <a:rPr lang="en-US" dirty="0"/>
              <a:t> 45 </a:t>
            </a:r>
            <a:r>
              <a:rPr lang="en-US" dirty="0" err="1"/>
              <a:t>tahun</a:t>
            </a:r>
            <a:r>
              <a:rPr lang="en-US" dirty="0"/>
              <a:t> </a:t>
            </a:r>
            <a:r>
              <a:rPr lang="en-US" dirty="0" err="1"/>
              <a:t>dan</a:t>
            </a:r>
            <a:r>
              <a:rPr lang="en-US" dirty="0"/>
              <a:t> </a:t>
            </a:r>
            <a:r>
              <a:rPr lang="en-US" dirty="0" err="1"/>
              <a:t>merentang</a:t>
            </a:r>
            <a:r>
              <a:rPr lang="en-US" dirty="0"/>
              <a:t> </a:t>
            </a:r>
            <a:r>
              <a:rPr lang="en-US" dirty="0" err="1"/>
              <a:t>hingga</a:t>
            </a:r>
            <a:r>
              <a:rPr lang="en-US" dirty="0"/>
              <a:t> </a:t>
            </a:r>
            <a:r>
              <a:rPr lang="en-US" dirty="0" err="1"/>
              <a:t>usia</a:t>
            </a:r>
            <a:r>
              <a:rPr lang="en-US" dirty="0"/>
              <a:t> </a:t>
            </a:r>
            <a:r>
              <a:rPr lang="en-US" dirty="0" smtClean="0"/>
              <a:t>60 </a:t>
            </a:r>
            <a:r>
              <a:rPr lang="en-US" dirty="0" err="1"/>
              <a:t>tahun</a:t>
            </a:r>
            <a:r>
              <a:rPr lang="en-US" dirty="0"/>
              <a:t>. </a:t>
            </a:r>
          </a:p>
          <a:p>
            <a:pPr>
              <a:buFont typeface="Wingdings" pitchFamily="2" charset="2"/>
              <a:buChar char="ü"/>
            </a:pPr>
            <a:r>
              <a:rPr lang="en-US" dirty="0" err="1"/>
              <a:t>Masa</a:t>
            </a:r>
            <a:r>
              <a:rPr lang="en-US" dirty="0"/>
              <a:t> </a:t>
            </a:r>
            <a:r>
              <a:rPr lang="en-US" dirty="0" err="1"/>
              <a:t>untuk</a:t>
            </a:r>
            <a:r>
              <a:rPr lang="en-US" dirty="0"/>
              <a:t> </a:t>
            </a:r>
            <a:r>
              <a:rPr lang="en-US" dirty="0" err="1"/>
              <a:t>memperluas</a:t>
            </a:r>
            <a:r>
              <a:rPr lang="en-US" dirty="0"/>
              <a:t> </a:t>
            </a:r>
            <a:r>
              <a:rPr lang="en-US" dirty="0" err="1"/>
              <a:t>keterlibatan</a:t>
            </a:r>
            <a:r>
              <a:rPr lang="en-US" dirty="0"/>
              <a:t> </a:t>
            </a:r>
            <a:r>
              <a:rPr lang="en-US" dirty="0" err="1"/>
              <a:t>dan</a:t>
            </a:r>
            <a:r>
              <a:rPr lang="en-US" dirty="0"/>
              <a:t> </a:t>
            </a:r>
            <a:r>
              <a:rPr lang="en-US" dirty="0" err="1"/>
              <a:t>tanggung</a:t>
            </a:r>
            <a:r>
              <a:rPr lang="en-US" dirty="0"/>
              <a:t> </a:t>
            </a:r>
            <a:r>
              <a:rPr lang="en-US" dirty="0" err="1"/>
              <a:t>jawab</a:t>
            </a:r>
            <a:r>
              <a:rPr lang="en-US" dirty="0"/>
              <a:t> </a:t>
            </a:r>
            <a:r>
              <a:rPr lang="en-US" dirty="0" err="1"/>
              <a:t>pribadi</a:t>
            </a:r>
            <a:r>
              <a:rPr lang="en-US" dirty="0"/>
              <a:t> </a:t>
            </a:r>
            <a:r>
              <a:rPr lang="en-US" dirty="0" err="1"/>
              <a:t>dan</a:t>
            </a:r>
            <a:r>
              <a:rPr lang="en-US" dirty="0"/>
              <a:t> </a:t>
            </a:r>
            <a:r>
              <a:rPr lang="en-US" dirty="0" err="1"/>
              <a:t>sosial</a:t>
            </a:r>
            <a:r>
              <a:rPr lang="en-US" dirty="0"/>
              <a:t> </a:t>
            </a:r>
            <a:r>
              <a:rPr lang="en-US" dirty="0" err="1"/>
              <a:t>seperti</a:t>
            </a:r>
            <a:r>
              <a:rPr lang="en-US" dirty="0"/>
              <a:t> </a:t>
            </a:r>
            <a:r>
              <a:rPr lang="en-US" dirty="0" err="1"/>
              <a:t>membantu</a:t>
            </a:r>
            <a:r>
              <a:rPr lang="en-US" dirty="0"/>
              <a:t> </a:t>
            </a:r>
            <a:r>
              <a:rPr lang="en-US" dirty="0" err="1"/>
              <a:t>generasi</a:t>
            </a:r>
            <a:r>
              <a:rPr lang="en-US" dirty="0"/>
              <a:t> </a:t>
            </a:r>
            <a:r>
              <a:rPr lang="en-US" dirty="0" err="1"/>
              <a:t>berikutnya</a:t>
            </a:r>
            <a:r>
              <a:rPr lang="en-US" dirty="0"/>
              <a:t> </a:t>
            </a:r>
            <a:r>
              <a:rPr lang="en-US" dirty="0" err="1"/>
              <a:t>menjadi</a:t>
            </a:r>
            <a:r>
              <a:rPr lang="en-US" dirty="0"/>
              <a:t> </a:t>
            </a:r>
            <a:r>
              <a:rPr lang="en-US" dirty="0" err="1"/>
              <a:t>individu</a:t>
            </a:r>
            <a:r>
              <a:rPr lang="en-US" dirty="0"/>
              <a:t> yang </a:t>
            </a:r>
            <a:r>
              <a:rPr lang="en-US" dirty="0" err="1"/>
              <a:t>berkompeten</a:t>
            </a:r>
            <a:r>
              <a:rPr lang="en-US" dirty="0"/>
              <a:t>, </a:t>
            </a:r>
            <a:r>
              <a:rPr lang="en-US" dirty="0" err="1"/>
              <a:t>dewasa</a:t>
            </a:r>
            <a:r>
              <a:rPr lang="en-US" dirty="0"/>
              <a:t> </a:t>
            </a:r>
            <a:r>
              <a:rPr lang="en-US" dirty="0" err="1"/>
              <a:t>dan</a:t>
            </a:r>
            <a:r>
              <a:rPr lang="en-US" dirty="0"/>
              <a:t> </a:t>
            </a:r>
            <a:r>
              <a:rPr lang="en-US" dirty="0" err="1"/>
              <a:t>mencapai</a:t>
            </a:r>
            <a:r>
              <a:rPr lang="en-US" dirty="0"/>
              <a:t> </a:t>
            </a:r>
            <a:r>
              <a:rPr lang="en-US" dirty="0" err="1"/>
              <a:t>serta</a:t>
            </a:r>
            <a:r>
              <a:rPr lang="en-US" dirty="0"/>
              <a:t> </a:t>
            </a:r>
            <a:r>
              <a:rPr lang="en-US" dirty="0" err="1"/>
              <a:t>mempertahankan</a:t>
            </a:r>
            <a:r>
              <a:rPr lang="en-US" dirty="0"/>
              <a:t> </a:t>
            </a:r>
            <a:r>
              <a:rPr lang="en-US" dirty="0" err="1"/>
              <a:t>kepuasan</a:t>
            </a:r>
            <a:r>
              <a:rPr lang="en-US" dirty="0"/>
              <a:t> </a:t>
            </a:r>
            <a:r>
              <a:rPr lang="en-US" dirty="0" err="1"/>
              <a:t>dalam</a:t>
            </a:r>
            <a:r>
              <a:rPr lang="en-US" dirty="0"/>
              <a:t> </a:t>
            </a:r>
            <a:r>
              <a:rPr lang="en-US" dirty="0" err="1"/>
              <a:t>berkarir</a:t>
            </a:r>
            <a:r>
              <a:rPr lang="en-US" dirty="0" smtClean="0"/>
              <a:t>.</a:t>
            </a:r>
          </a:p>
          <a:p>
            <a:pPr>
              <a:buFont typeface="Wingdings" pitchFamily="2" charset="2"/>
              <a:buChar char="ü"/>
            </a:pPr>
            <a:r>
              <a:rPr lang="en-US" dirty="0" err="1" smtClean="0"/>
              <a:t>Kekuatan</a:t>
            </a:r>
            <a:r>
              <a:rPr lang="en-US" dirty="0" smtClean="0"/>
              <a:t> </a:t>
            </a:r>
            <a:r>
              <a:rPr lang="en-US" dirty="0" err="1" smtClean="0"/>
              <a:t>fisik</a:t>
            </a:r>
            <a:r>
              <a:rPr lang="en-US" dirty="0" smtClean="0"/>
              <a:t> </a:t>
            </a:r>
            <a:r>
              <a:rPr lang="en-US" dirty="0" err="1" smtClean="0"/>
              <a:t>dan</a:t>
            </a:r>
            <a:r>
              <a:rPr lang="en-US" dirty="0" smtClean="0"/>
              <a:t> </a:t>
            </a:r>
            <a:r>
              <a:rPr lang="en-US" dirty="0" err="1" smtClean="0"/>
              <a:t>kesehatan</a:t>
            </a:r>
            <a:r>
              <a:rPr lang="en-US" dirty="0" smtClean="0"/>
              <a:t> </a:t>
            </a:r>
            <a:r>
              <a:rPr lang="en-US" dirty="0" err="1" smtClean="0"/>
              <a:t>mulai</a:t>
            </a:r>
            <a:r>
              <a:rPr lang="en-US" dirty="0" smtClean="0"/>
              <a:t> </a:t>
            </a:r>
            <a:r>
              <a:rPr lang="en-US" dirty="0" err="1" smtClean="0"/>
              <a:t>menurun</a:t>
            </a: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59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KEHAMILAN PADA </a:t>
            </a:r>
            <a:r>
              <a:rPr lang="en-US" b="1" dirty="0"/>
              <a:t>USIA TUA</a:t>
            </a:r>
            <a:endParaRPr lang="en-US" dirty="0"/>
          </a:p>
        </p:txBody>
      </p:sp>
      <p:sp>
        <p:nvSpPr>
          <p:cNvPr id="3" name="Content Placeholder 2"/>
          <p:cNvSpPr>
            <a:spLocks noGrp="1"/>
          </p:cNvSpPr>
          <p:nvPr>
            <p:ph idx="1"/>
          </p:nvPr>
        </p:nvSpPr>
        <p:spPr>
          <a:xfrm>
            <a:off x="381000" y="1600200"/>
            <a:ext cx="5105400" cy="4525963"/>
          </a:xfrm>
        </p:spPr>
        <p:txBody>
          <a:bodyPr>
            <a:normAutofit lnSpcReduction="10000"/>
          </a:bodyPr>
          <a:lstStyle/>
          <a:p>
            <a:pPr>
              <a:buFont typeface="Wingdings" pitchFamily="2" charset="2"/>
              <a:buChar char="§"/>
            </a:pPr>
            <a:r>
              <a:rPr lang="en-US" dirty="0" smtClean="0"/>
              <a:t>ELDERLY PRIMI: </a:t>
            </a:r>
            <a:r>
              <a:rPr lang="en-US" dirty="0" err="1" smtClean="0"/>
              <a:t>wanita</a:t>
            </a:r>
            <a:r>
              <a:rPr lang="en-US" dirty="0" smtClean="0"/>
              <a:t> yang </a:t>
            </a:r>
            <a:r>
              <a:rPr lang="en-US" dirty="0" err="1" smtClean="0"/>
              <a:t>sedang</a:t>
            </a:r>
            <a:r>
              <a:rPr lang="en-US" dirty="0" smtClean="0"/>
              <a:t> </a:t>
            </a:r>
            <a:r>
              <a:rPr lang="en-US" dirty="0" err="1" smtClean="0"/>
              <a:t>hamil</a:t>
            </a:r>
            <a:r>
              <a:rPr lang="en-US" dirty="0" smtClean="0"/>
              <a:t> </a:t>
            </a:r>
            <a:r>
              <a:rPr lang="en-US" dirty="0" err="1" smtClean="0"/>
              <a:t>pertama</a:t>
            </a:r>
            <a:r>
              <a:rPr lang="en-US" dirty="0" smtClean="0"/>
              <a:t> </a:t>
            </a:r>
            <a:r>
              <a:rPr lang="en-US" dirty="0" err="1" smtClean="0"/>
              <a:t>saat</a:t>
            </a:r>
            <a:r>
              <a:rPr lang="en-US" dirty="0" smtClean="0"/>
              <a:t> </a:t>
            </a:r>
            <a:r>
              <a:rPr lang="en-US" dirty="0" err="1" smtClean="0"/>
              <a:t>usia</a:t>
            </a:r>
            <a:r>
              <a:rPr lang="en-US" dirty="0" smtClean="0"/>
              <a:t> </a:t>
            </a:r>
            <a:r>
              <a:rPr lang="en-US" dirty="0" err="1" smtClean="0"/>
              <a:t>diatas</a:t>
            </a:r>
            <a:r>
              <a:rPr lang="en-US" dirty="0" smtClean="0"/>
              <a:t> 35 </a:t>
            </a:r>
            <a:r>
              <a:rPr lang="en-US" dirty="0" err="1" smtClean="0"/>
              <a:t>tahun</a:t>
            </a:r>
            <a:r>
              <a:rPr lang="en-US" dirty="0" smtClean="0"/>
              <a:t>.</a:t>
            </a:r>
          </a:p>
          <a:p>
            <a:pPr>
              <a:buFont typeface="Wingdings" pitchFamily="2" charset="2"/>
              <a:buChar char="§"/>
            </a:pPr>
            <a:endParaRPr lang="en-US" dirty="0" smtClean="0"/>
          </a:p>
          <a:p>
            <a:pPr>
              <a:buFont typeface="Wingdings" pitchFamily="2" charset="2"/>
              <a:buChar char="§"/>
            </a:pPr>
            <a:r>
              <a:rPr lang="en-US" dirty="0" smtClean="0"/>
              <a:t>Phenomena </a:t>
            </a:r>
            <a:r>
              <a:rPr lang="en-US" i="1" dirty="0" smtClean="0"/>
              <a:t>”elderly </a:t>
            </a:r>
            <a:r>
              <a:rPr lang="en-US" i="1" dirty="0" err="1" smtClean="0"/>
              <a:t>primi</a:t>
            </a:r>
            <a:r>
              <a:rPr lang="en-US" i="1" dirty="0" smtClean="0"/>
              <a:t>”</a:t>
            </a:r>
            <a:r>
              <a:rPr lang="en-US" dirty="0" smtClean="0"/>
              <a:t> </a:t>
            </a:r>
            <a:r>
              <a:rPr lang="en-US" dirty="0" err="1" smtClean="0"/>
              <a:t>terus</a:t>
            </a:r>
            <a:r>
              <a:rPr lang="en-US" dirty="0" smtClean="0"/>
              <a:t> </a:t>
            </a:r>
            <a:r>
              <a:rPr lang="en-US" dirty="0" err="1" smtClean="0"/>
              <a:t>meningkat</a:t>
            </a:r>
            <a:r>
              <a:rPr lang="en-US" dirty="0" smtClean="0"/>
              <a:t>:</a:t>
            </a:r>
          </a:p>
          <a:p>
            <a:pPr lvl="1">
              <a:buFont typeface="Wingdings" pitchFamily="2" charset="2"/>
              <a:buChar char="§"/>
            </a:pPr>
            <a:r>
              <a:rPr lang="en-US" dirty="0" err="1" smtClean="0"/>
              <a:t>Menikah</a:t>
            </a:r>
            <a:r>
              <a:rPr lang="en-US" dirty="0" smtClean="0"/>
              <a:t> </a:t>
            </a:r>
            <a:r>
              <a:rPr lang="en-US" dirty="0" err="1" smtClean="0"/>
              <a:t>lambat</a:t>
            </a:r>
            <a:endParaRPr lang="en-US" dirty="0" smtClean="0"/>
          </a:p>
          <a:p>
            <a:pPr lvl="1">
              <a:buFont typeface="Wingdings" pitchFamily="2" charset="2"/>
              <a:buChar char="§"/>
            </a:pPr>
            <a:r>
              <a:rPr lang="en-US" dirty="0" err="1" smtClean="0"/>
              <a:t>Menunda</a:t>
            </a:r>
            <a:r>
              <a:rPr lang="en-US" dirty="0" smtClean="0"/>
              <a:t> </a:t>
            </a:r>
            <a:r>
              <a:rPr lang="en-US" dirty="0" err="1" smtClean="0"/>
              <a:t>kehamilan</a:t>
            </a:r>
            <a:r>
              <a:rPr lang="en-US" dirty="0" smtClean="0"/>
              <a:t> </a:t>
            </a:r>
            <a:r>
              <a:rPr lang="en-US" dirty="0" err="1" smtClean="0"/>
              <a:t>untuk</a:t>
            </a:r>
            <a:r>
              <a:rPr lang="en-US" dirty="0" smtClean="0"/>
              <a:t> </a:t>
            </a:r>
            <a:r>
              <a:rPr lang="en-US" dirty="0" err="1" smtClean="0"/>
              <a:t>berkarier</a:t>
            </a:r>
            <a:endParaRPr lang="en-US" dirty="0" smtClean="0"/>
          </a:p>
          <a:p>
            <a:pPr marL="0" indent="0">
              <a:buNone/>
            </a:pPr>
            <a:endParaRPr lang="en-US" dirty="0"/>
          </a:p>
        </p:txBody>
      </p:sp>
      <p:pic>
        <p:nvPicPr>
          <p:cNvPr id="2050" name="Picture 2" descr="Hasil gambar untuk kehamilan pada wanita tua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0668">
            <a:off x="5562600" y="1371600"/>
            <a:ext cx="3200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166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Autofit/>
          </a:bodyPr>
          <a:lstStyle/>
          <a:p>
            <a:r>
              <a:rPr lang="en-US" sz="3300" b="1" dirty="0" smtClean="0"/>
              <a:t>RESIKO &amp; KOMPLIKASI</a:t>
            </a:r>
            <a:endParaRPr lang="en-US" sz="3300" b="1" dirty="0"/>
          </a:p>
        </p:txBody>
      </p:sp>
      <p:sp>
        <p:nvSpPr>
          <p:cNvPr id="3" name="Content Placeholder 2"/>
          <p:cNvSpPr>
            <a:spLocks noGrp="1"/>
          </p:cNvSpPr>
          <p:nvPr>
            <p:ph sz="half" idx="1"/>
          </p:nvPr>
        </p:nvSpPr>
        <p:spPr>
          <a:xfrm>
            <a:off x="457200" y="1143000"/>
            <a:ext cx="4038600" cy="4983163"/>
          </a:xfrm>
        </p:spPr>
        <p:txBody>
          <a:bodyPr>
            <a:normAutofit fontScale="92500" lnSpcReduction="10000"/>
          </a:bodyPr>
          <a:lstStyle/>
          <a:p>
            <a:pPr marL="0" indent="0">
              <a:buNone/>
            </a:pPr>
            <a:r>
              <a:rPr lang="en-US" b="1" dirty="0" smtClean="0"/>
              <a:t>IBU:</a:t>
            </a:r>
          </a:p>
          <a:p>
            <a:pPr>
              <a:buFont typeface="Wingdings" pitchFamily="2" charset="2"/>
              <a:buChar char="ü"/>
            </a:pPr>
            <a:r>
              <a:rPr lang="en-US" dirty="0" smtClean="0"/>
              <a:t>Infertility</a:t>
            </a:r>
          </a:p>
          <a:p>
            <a:pPr>
              <a:buFont typeface="Wingdings" pitchFamily="2" charset="2"/>
              <a:buChar char="ü"/>
            </a:pPr>
            <a:r>
              <a:rPr lang="en-US" dirty="0" smtClean="0"/>
              <a:t>Spontaneous abortion</a:t>
            </a:r>
          </a:p>
          <a:p>
            <a:pPr>
              <a:buFont typeface="Wingdings" pitchFamily="2" charset="2"/>
              <a:buChar char="ü"/>
            </a:pPr>
            <a:r>
              <a:rPr lang="en-US" dirty="0" smtClean="0"/>
              <a:t>Gestational diabetes</a:t>
            </a:r>
          </a:p>
          <a:p>
            <a:pPr>
              <a:buFont typeface="Wingdings" pitchFamily="2" charset="2"/>
              <a:buChar char="ü"/>
            </a:pPr>
            <a:r>
              <a:rPr lang="en-US" dirty="0" smtClean="0"/>
              <a:t>Chronic </a:t>
            </a:r>
            <a:r>
              <a:rPr lang="en-US" dirty="0" err="1" smtClean="0"/>
              <a:t>hipertensi</a:t>
            </a:r>
            <a:endParaRPr lang="en-US" dirty="0" smtClean="0"/>
          </a:p>
          <a:p>
            <a:pPr>
              <a:buFont typeface="Wingdings" pitchFamily="2" charset="2"/>
              <a:buChar char="ü"/>
            </a:pPr>
            <a:r>
              <a:rPr lang="en-US" dirty="0" smtClean="0"/>
              <a:t>Pre-</a:t>
            </a:r>
            <a:r>
              <a:rPr lang="en-US" dirty="0" err="1" smtClean="0"/>
              <a:t>eklamsia</a:t>
            </a:r>
            <a:r>
              <a:rPr lang="en-US" dirty="0"/>
              <a:t> </a:t>
            </a:r>
            <a:r>
              <a:rPr lang="en-US" dirty="0" err="1" smtClean="0"/>
              <a:t>atau</a:t>
            </a:r>
            <a:r>
              <a:rPr lang="en-US" dirty="0" smtClean="0"/>
              <a:t> </a:t>
            </a:r>
            <a:r>
              <a:rPr lang="en-US" dirty="0" err="1" smtClean="0"/>
              <a:t>eklamsia</a:t>
            </a:r>
            <a:endParaRPr lang="en-US" dirty="0" smtClean="0"/>
          </a:p>
          <a:p>
            <a:pPr>
              <a:buFont typeface="Wingdings" pitchFamily="2" charset="2"/>
              <a:buChar char="ü"/>
            </a:pPr>
            <a:r>
              <a:rPr lang="en-US" dirty="0" smtClean="0"/>
              <a:t>Preterm labor</a:t>
            </a:r>
          </a:p>
          <a:p>
            <a:pPr>
              <a:buFont typeface="Wingdings" pitchFamily="2" charset="2"/>
              <a:buChar char="ü"/>
            </a:pPr>
            <a:r>
              <a:rPr lang="en-US" dirty="0" err="1" smtClean="0"/>
              <a:t>Mulatiple</a:t>
            </a:r>
            <a:r>
              <a:rPr lang="en-US" dirty="0" smtClean="0"/>
              <a:t> pregnancy</a:t>
            </a:r>
          </a:p>
          <a:p>
            <a:pPr>
              <a:buFont typeface="Wingdings" pitchFamily="2" charset="2"/>
              <a:buChar char="ü"/>
            </a:pPr>
            <a:r>
              <a:rPr lang="en-US" dirty="0" smtClean="0"/>
              <a:t>Surgical birth</a:t>
            </a:r>
          </a:p>
          <a:p>
            <a:pPr>
              <a:buFont typeface="Wingdings" pitchFamily="2" charset="2"/>
              <a:buChar char="ü"/>
            </a:pPr>
            <a:r>
              <a:rPr lang="en-US" dirty="0" err="1" smtClean="0"/>
              <a:t>Plasenta</a:t>
            </a:r>
            <a:r>
              <a:rPr lang="en-US" dirty="0" smtClean="0"/>
              <a:t> </a:t>
            </a:r>
            <a:r>
              <a:rPr lang="en-US" dirty="0" err="1" smtClean="0"/>
              <a:t>previa</a:t>
            </a:r>
            <a:endParaRPr lang="en-US" dirty="0" smtClean="0"/>
          </a:p>
        </p:txBody>
      </p:sp>
      <p:sp>
        <p:nvSpPr>
          <p:cNvPr id="4" name="Content Placeholder 3"/>
          <p:cNvSpPr>
            <a:spLocks noGrp="1"/>
          </p:cNvSpPr>
          <p:nvPr>
            <p:ph sz="half" idx="2"/>
          </p:nvPr>
        </p:nvSpPr>
        <p:spPr>
          <a:xfrm>
            <a:off x="4648200" y="1143000"/>
            <a:ext cx="4038600" cy="4983163"/>
          </a:xfrm>
        </p:spPr>
        <p:txBody>
          <a:bodyPr>
            <a:normAutofit fontScale="92500" lnSpcReduction="10000"/>
          </a:bodyPr>
          <a:lstStyle/>
          <a:p>
            <a:pPr marL="0" indent="0">
              <a:buNone/>
            </a:pPr>
            <a:r>
              <a:rPr lang="en-US" b="1" dirty="0" smtClean="0"/>
              <a:t>JANIN/BAYI:</a:t>
            </a:r>
          </a:p>
          <a:p>
            <a:pPr>
              <a:buFont typeface="Wingdings" pitchFamily="2" charset="2"/>
              <a:buChar char="ü"/>
            </a:pPr>
            <a:r>
              <a:rPr lang="en-US" dirty="0" smtClean="0"/>
              <a:t>Genetic </a:t>
            </a:r>
            <a:r>
              <a:rPr lang="en-US" dirty="0"/>
              <a:t>disorder</a:t>
            </a:r>
          </a:p>
          <a:p>
            <a:pPr>
              <a:buFont typeface="Wingdings" pitchFamily="2" charset="2"/>
              <a:buChar char="ü"/>
            </a:pPr>
            <a:r>
              <a:rPr lang="en-US" dirty="0" smtClean="0"/>
              <a:t>Intra Uteri Growth Restriction (IUGR)</a:t>
            </a:r>
            <a:endParaRPr lang="en-US" dirty="0"/>
          </a:p>
          <a:p>
            <a:pPr>
              <a:buFont typeface="Wingdings" pitchFamily="2" charset="2"/>
              <a:buChar char="ü"/>
            </a:pPr>
            <a:r>
              <a:rPr lang="en-US" dirty="0"/>
              <a:t>Low APGAR scores</a:t>
            </a:r>
          </a:p>
          <a:p>
            <a:pPr marL="0" indent="0">
              <a:buNone/>
            </a:pP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133600" y="6096000"/>
            <a:ext cx="68580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b="1" dirty="0" smtClean="0"/>
              <a:t>(</a:t>
            </a:r>
            <a:r>
              <a:rPr lang="en-US" b="1" dirty="0" err="1" smtClean="0"/>
              <a:t>Bayrampour</a:t>
            </a:r>
            <a:r>
              <a:rPr lang="en-US" b="1" dirty="0" smtClean="0"/>
              <a:t> &amp; </a:t>
            </a:r>
            <a:r>
              <a:rPr lang="en-US" b="1" dirty="0" err="1" smtClean="0"/>
              <a:t>Heaman</a:t>
            </a:r>
            <a:r>
              <a:rPr lang="en-US" b="1" dirty="0" smtClean="0"/>
              <a:t>, 2010)</a:t>
            </a:r>
            <a:endParaRPr lang="en-US" b="1" dirty="0"/>
          </a:p>
        </p:txBody>
      </p:sp>
      <p:pic>
        <p:nvPicPr>
          <p:cNvPr id="5122" name="Picture 2" descr="Hasil gambar untuk pregnancy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352800"/>
            <a:ext cx="3048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3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RESIKO &amp; </a:t>
            </a:r>
            <a:r>
              <a:rPr lang="en-US" b="1" dirty="0" smtClean="0"/>
              <a:t>KOMPLIKASI (1)</a:t>
            </a:r>
            <a:endParaRPr lang="en-US" b="1" dirty="0"/>
          </a:p>
        </p:txBody>
      </p:sp>
      <p:sp>
        <p:nvSpPr>
          <p:cNvPr id="3" name="Content Placeholder 2"/>
          <p:cNvSpPr>
            <a:spLocks noGrp="1"/>
          </p:cNvSpPr>
          <p:nvPr>
            <p:ph idx="1"/>
          </p:nvPr>
        </p:nvSpPr>
        <p:spPr>
          <a:xfrm>
            <a:off x="290945" y="1219200"/>
            <a:ext cx="8610600" cy="5410200"/>
          </a:xfrm>
        </p:spPr>
        <p:txBody>
          <a:bodyPr/>
          <a:lstStyle/>
          <a:p>
            <a:pPr>
              <a:lnSpc>
                <a:spcPct val="90000"/>
              </a:lnSpc>
              <a:buFont typeface="Wingdings" pitchFamily="2" charset="2"/>
              <a:buChar char="ü"/>
            </a:pPr>
            <a:r>
              <a:rPr lang="en-US" u="sng" dirty="0" err="1"/>
              <a:t>Abruptio</a:t>
            </a:r>
            <a:r>
              <a:rPr lang="en-US" u="sng" dirty="0"/>
              <a:t> placentae</a:t>
            </a:r>
            <a:r>
              <a:rPr lang="en-US" dirty="0"/>
              <a:t> </a:t>
            </a:r>
          </a:p>
          <a:p>
            <a:pPr marL="0" indent="0">
              <a:lnSpc>
                <a:spcPct val="90000"/>
              </a:lnSpc>
              <a:buNone/>
            </a:pPr>
            <a:r>
              <a:rPr lang="en-US" dirty="0" smtClean="0"/>
              <a:t>the </a:t>
            </a:r>
            <a:r>
              <a:rPr lang="en-US" dirty="0"/>
              <a:t>implanted placenta prematurely separates from the uterine wall. Associated with hypertension, trauma, increased amounts of amniotic fluid, multiples, and cocaine use.</a:t>
            </a:r>
          </a:p>
          <a:p>
            <a:pPr>
              <a:lnSpc>
                <a:spcPct val="90000"/>
              </a:lnSpc>
              <a:buFont typeface="Wingdings" pitchFamily="2" charset="2"/>
              <a:buChar char="ü"/>
            </a:pPr>
            <a:r>
              <a:rPr lang="en-US" u="sng" dirty="0"/>
              <a:t>Placenta </a:t>
            </a:r>
            <a:r>
              <a:rPr lang="en-US" u="sng" dirty="0" err="1"/>
              <a:t>previa</a:t>
            </a:r>
            <a:r>
              <a:rPr lang="en-US" dirty="0"/>
              <a:t> </a:t>
            </a:r>
          </a:p>
          <a:p>
            <a:pPr marL="0" indent="0">
              <a:lnSpc>
                <a:spcPct val="90000"/>
              </a:lnSpc>
              <a:buNone/>
            </a:pPr>
            <a:r>
              <a:rPr lang="en-US" dirty="0" smtClean="0"/>
              <a:t>placenta </a:t>
            </a:r>
            <a:r>
              <a:rPr lang="en-US" dirty="0"/>
              <a:t>is positioned close to or over the internal cervical </a:t>
            </a:r>
            <a:r>
              <a:rPr lang="en-US" dirty="0" err="1"/>
              <a:t>os</a:t>
            </a:r>
            <a:r>
              <a:rPr lang="en-US" dirty="0"/>
              <a:t>. Abnormal vascularization is thought to play a part. Associated with previous C-section, increased maternal age, and increased number of previous pregnancies</a:t>
            </a:r>
            <a:r>
              <a:rPr lang="en-US" dirty="0" smtClean="0"/>
              <a:t>.</a:t>
            </a: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59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RESIKO &amp; </a:t>
            </a:r>
            <a:r>
              <a:rPr lang="en-US" b="1" dirty="0" smtClean="0"/>
              <a:t>KOMPLIKASI (2)</a:t>
            </a:r>
            <a:endParaRPr lang="en-US" b="1" dirty="0"/>
          </a:p>
        </p:txBody>
      </p:sp>
      <p:sp>
        <p:nvSpPr>
          <p:cNvPr id="3" name="Content Placeholder 2"/>
          <p:cNvSpPr>
            <a:spLocks noGrp="1"/>
          </p:cNvSpPr>
          <p:nvPr>
            <p:ph idx="1"/>
          </p:nvPr>
        </p:nvSpPr>
        <p:spPr>
          <a:xfrm>
            <a:off x="290945" y="1219200"/>
            <a:ext cx="8610600" cy="5410200"/>
          </a:xfrm>
        </p:spPr>
        <p:txBody>
          <a:bodyPr/>
          <a:lstStyle/>
          <a:p>
            <a:pPr marL="0" indent="0">
              <a:lnSpc>
                <a:spcPct val="90000"/>
              </a:lnSpc>
              <a:buNone/>
            </a:pPr>
            <a:r>
              <a:rPr lang="en-US" u="sng" dirty="0"/>
              <a:t>Preeclampsia</a:t>
            </a:r>
            <a:r>
              <a:rPr lang="en-US" dirty="0"/>
              <a:t> </a:t>
            </a:r>
          </a:p>
          <a:p>
            <a:pPr marL="0" indent="0">
              <a:lnSpc>
                <a:spcPct val="90000"/>
              </a:lnSpc>
              <a:buNone/>
            </a:pPr>
            <a:r>
              <a:rPr lang="en-US" dirty="0" smtClean="0"/>
              <a:t>mother </a:t>
            </a:r>
            <a:r>
              <a:rPr lang="en-US" dirty="0"/>
              <a:t>develops sustained HTN (systolic ≥ 140 mmHg or diastolic ≥ 90 mmHg) with proteinuria brought on by pregnancy, usually in the second half of gestation. It can affect many of the mother’s body systems, and can cause problems with the fetus by decreasing placental perfusion. Associated with previous miscarriage and the extremes of reproductive age.</a:t>
            </a:r>
          </a:p>
          <a:p>
            <a:pPr marL="0" indent="0">
              <a:lnSpc>
                <a:spcPct val="90000"/>
              </a:lnSpc>
              <a:buNone/>
            </a:pP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743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RESIKO &amp; </a:t>
            </a:r>
            <a:r>
              <a:rPr lang="en-US" b="1" dirty="0" smtClean="0"/>
              <a:t>KOMPLIKASI (3)</a:t>
            </a:r>
            <a:endParaRPr lang="en-US" b="1" dirty="0"/>
          </a:p>
        </p:txBody>
      </p:sp>
      <p:sp>
        <p:nvSpPr>
          <p:cNvPr id="3" name="Content Placeholder 2"/>
          <p:cNvSpPr>
            <a:spLocks noGrp="1"/>
          </p:cNvSpPr>
          <p:nvPr>
            <p:ph idx="1"/>
          </p:nvPr>
        </p:nvSpPr>
        <p:spPr>
          <a:xfrm>
            <a:off x="290945" y="1219200"/>
            <a:ext cx="8610600" cy="5410200"/>
          </a:xfrm>
        </p:spPr>
        <p:txBody>
          <a:bodyPr>
            <a:normAutofit fontScale="92500" lnSpcReduction="10000"/>
          </a:bodyPr>
          <a:lstStyle/>
          <a:p>
            <a:pPr>
              <a:lnSpc>
                <a:spcPct val="90000"/>
              </a:lnSpc>
              <a:buFont typeface="Wingdings" pitchFamily="2" charset="2"/>
              <a:buChar char="ü"/>
            </a:pPr>
            <a:r>
              <a:rPr lang="en-US" u="sng" dirty="0" err="1" smtClean="0"/>
              <a:t>Eclampsia</a:t>
            </a:r>
            <a:endParaRPr lang="en-US" dirty="0" smtClean="0"/>
          </a:p>
          <a:p>
            <a:pPr marL="0" indent="0">
              <a:lnSpc>
                <a:spcPct val="90000"/>
              </a:lnSpc>
              <a:buNone/>
            </a:pPr>
            <a:r>
              <a:rPr lang="en-US" dirty="0" smtClean="0"/>
              <a:t>usually </a:t>
            </a:r>
            <a:r>
              <a:rPr lang="en-US" dirty="0"/>
              <a:t>occurs in a woman who has preeclampsia. The defining characteristic is convulsions not caused by a neurological disorder. Most cases occur within 24 </a:t>
            </a:r>
            <a:r>
              <a:rPr lang="en-US" dirty="0" err="1"/>
              <a:t>hrs</a:t>
            </a:r>
            <a:r>
              <a:rPr lang="en-US" dirty="0"/>
              <a:t> of delivery, but can happen up to 10 days after birth. Can cause maternal death</a:t>
            </a:r>
            <a:r>
              <a:rPr lang="en-US" dirty="0" smtClean="0"/>
              <a:t>.</a:t>
            </a:r>
          </a:p>
          <a:p>
            <a:pPr marL="0" indent="0">
              <a:lnSpc>
                <a:spcPct val="90000"/>
              </a:lnSpc>
              <a:buNone/>
            </a:pPr>
            <a:endParaRPr lang="en-US" dirty="0"/>
          </a:p>
          <a:p>
            <a:pPr>
              <a:lnSpc>
                <a:spcPct val="90000"/>
              </a:lnSpc>
              <a:buFont typeface="Wingdings" pitchFamily="2" charset="2"/>
              <a:buChar char="ü"/>
            </a:pPr>
            <a:r>
              <a:rPr lang="en-US" u="sng" dirty="0"/>
              <a:t>Chronic </a:t>
            </a:r>
            <a:r>
              <a:rPr lang="en-US" u="sng" dirty="0" smtClean="0"/>
              <a:t>hypertension</a:t>
            </a:r>
            <a:endParaRPr lang="en-US" dirty="0" smtClean="0"/>
          </a:p>
          <a:p>
            <a:pPr marL="0" indent="0">
              <a:lnSpc>
                <a:spcPct val="90000"/>
              </a:lnSpc>
              <a:buNone/>
            </a:pPr>
            <a:r>
              <a:rPr lang="en-US" dirty="0" smtClean="0"/>
              <a:t>mother </a:t>
            </a:r>
            <a:r>
              <a:rPr lang="en-US" dirty="0"/>
              <a:t>has HTN before the 20</a:t>
            </a:r>
            <a:r>
              <a:rPr lang="en-US" baseline="30000" dirty="0"/>
              <a:t>th</a:t>
            </a:r>
            <a:r>
              <a:rPr lang="en-US" dirty="0"/>
              <a:t> week of gestation, or beyond 6 weeks after delivery. Usually caused by essential HTN, the risk for which increases with age. Increases risk of developing preeclampsia and </a:t>
            </a:r>
            <a:r>
              <a:rPr lang="en-US" dirty="0" err="1"/>
              <a:t>eclampsia</a:t>
            </a:r>
            <a:r>
              <a:rPr lang="en-US" dirty="0"/>
              <a:t>.</a:t>
            </a:r>
          </a:p>
          <a:p>
            <a:pPr marL="0" indent="0">
              <a:lnSpc>
                <a:spcPct val="90000"/>
              </a:lnSpc>
              <a:buNone/>
            </a:pP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444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RESIKO &amp; </a:t>
            </a:r>
            <a:r>
              <a:rPr lang="en-US" b="1" dirty="0" smtClean="0"/>
              <a:t>KOMPLIKASI (4)</a:t>
            </a:r>
            <a:endParaRPr lang="en-US" b="1" dirty="0"/>
          </a:p>
        </p:txBody>
      </p:sp>
      <p:sp>
        <p:nvSpPr>
          <p:cNvPr id="3" name="Content Placeholder 2"/>
          <p:cNvSpPr>
            <a:spLocks noGrp="1"/>
          </p:cNvSpPr>
          <p:nvPr>
            <p:ph idx="1"/>
          </p:nvPr>
        </p:nvSpPr>
        <p:spPr>
          <a:xfrm>
            <a:off x="290945" y="1219200"/>
            <a:ext cx="8610600" cy="5410200"/>
          </a:xfrm>
        </p:spPr>
        <p:txBody>
          <a:bodyPr>
            <a:normAutofit lnSpcReduction="10000"/>
          </a:bodyPr>
          <a:lstStyle/>
          <a:p>
            <a:pPr marL="0" indent="0">
              <a:lnSpc>
                <a:spcPct val="90000"/>
              </a:lnSpc>
              <a:buNone/>
            </a:pPr>
            <a:r>
              <a:rPr lang="en-US" u="sng" dirty="0"/>
              <a:t>Diabetes</a:t>
            </a:r>
            <a:r>
              <a:rPr lang="en-US" dirty="0"/>
              <a:t> </a:t>
            </a:r>
          </a:p>
          <a:p>
            <a:pPr marL="0" indent="0">
              <a:lnSpc>
                <a:spcPct val="90000"/>
              </a:lnSpc>
              <a:buNone/>
            </a:pPr>
            <a:r>
              <a:rPr lang="en-US" dirty="0" smtClean="0"/>
              <a:t>type </a:t>
            </a:r>
            <a:r>
              <a:rPr lang="en-US" dirty="0"/>
              <a:t>I, type II, or gestational diabetes can occur in pregnancy. Diabetes in pregnancy can lead to preeclampsia. It can also cause ketoacidosis and retinopathy in the mother. It can lead to congenital anomalies, IUGR, </a:t>
            </a:r>
            <a:r>
              <a:rPr lang="en-US" dirty="0" err="1"/>
              <a:t>macrosomia</a:t>
            </a:r>
            <a:r>
              <a:rPr lang="en-US" dirty="0"/>
              <a:t> (&gt; 4000 g) which can cause problems in delivery, and can lead to a hypoglycemic neonate. Uncontrolled diabetes during pregnancy increases the risk of spontaneous abortion (&lt; 20 </a:t>
            </a:r>
            <a:r>
              <a:rPr lang="en-US" dirty="0" err="1"/>
              <a:t>wks</a:t>
            </a:r>
            <a:r>
              <a:rPr lang="en-US" dirty="0"/>
              <a:t>) and stillbirth (≥ 20 </a:t>
            </a:r>
            <a:r>
              <a:rPr lang="en-US" dirty="0" err="1"/>
              <a:t>wks</a:t>
            </a:r>
            <a:r>
              <a:rPr lang="en-US" dirty="0"/>
              <a:t>).  Type II diabetes may be a comorbidity in a mother of advancing age. </a:t>
            </a:r>
          </a:p>
          <a:p>
            <a:pPr marL="0" indent="0">
              <a:lnSpc>
                <a:spcPct val="90000"/>
              </a:lnSpc>
              <a:buNone/>
            </a:pP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444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RESIKO &amp; </a:t>
            </a:r>
            <a:r>
              <a:rPr lang="en-US" b="1" dirty="0" smtClean="0"/>
              <a:t>KOMPLIKASI (5)</a:t>
            </a:r>
            <a:endParaRPr lang="en-US" b="1" dirty="0"/>
          </a:p>
        </p:txBody>
      </p:sp>
      <p:sp>
        <p:nvSpPr>
          <p:cNvPr id="3" name="Content Placeholder 2"/>
          <p:cNvSpPr>
            <a:spLocks noGrp="1"/>
          </p:cNvSpPr>
          <p:nvPr>
            <p:ph idx="1"/>
          </p:nvPr>
        </p:nvSpPr>
        <p:spPr>
          <a:xfrm>
            <a:off x="76200" y="1066800"/>
            <a:ext cx="8915400" cy="5562600"/>
          </a:xfrm>
        </p:spPr>
        <p:txBody>
          <a:bodyPr>
            <a:noAutofit/>
          </a:bodyPr>
          <a:lstStyle/>
          <a:p>
            <a:pPr>
              <a:lnSpc>
                <a:spcPct val="80000"/>
              </a:lnSpc>
              <a:buFont typeface="Wingdings" pitchFamily="2" charset="2"/>
              <a:buChar char="ü"/>
            </a:pPr>
            <a:r>
              <a:rPr lang="en-US" sz="2500" u="sng" dirty="0"/>
              <a:t>Chromosomal abnormalities </a:t>
            </a:r>
            <a:endParaRPr lang="en-US" sz="2500" dirty="0"/>
          </a:p>
          <a:p>
            <a:pPr marL="620713">
              <a:lnSpc>
                <a:spcPct val="80000"/>
              </a:lnSpc>
              <a:buFont typeface="Wingdings" pitchFamily="2" charset="2"/>
              <a:buChar char="Ø"/>
            </a:pPr>
            <a:r>
              <a:rPr lang="en-US" sz="2500" dirty="0" smtClean="0"/>
              <a:t>may </a:t>
            </a:r>
            <a:r>
              <a:rPr lang="en-US" sz="2500" dirty="0"/>
              <a:t>be due to the deteriorating quality of the ova with advancing age (Heffner, 2004). </a:t>
            </a:r>
          </a:p>
          <a:p>
            <a:pPr marL="623888" lvl="1" indent="-388938">
              <a:lnSpc>
                <a:spcPct val="80000"/>
              </a:lnSpc>
              <a:buFont typeface="Wingdings" pitchFamily="2" charset="2"/>
              <a:buChar char="Ø"/>
            </a:pPr>
            <a:r>
              <a:rPr lang="en-US" sz="2500" dirty="0"/>
              <a:t>Types of abnormalities:</a:t>
            </a:r>
          </a:p>
          <a:p>
            <a:pPr lvl="2">
              <a:lnSpc>
                <a:spcPct val="80000"/>
              </a:lnSpc>
              <a:buFont typeface="Wingdings" pitchFamily="2" charset="2"/>
              <a:buChar char="§"/>
            </a:pPr>
            <a:r>
              <a:rPr lang="en-US" sz="2300" dirty="0"/>
              <a:t>Down syndrome (trisomy 21)</a:t>
            </a:r>
          </a:p>
          <a:p>
            <a:pPr lvl="2">
              <a:lnSpc>
                <a:spcPct val="80000"/>
              </a:lnSpc>
              <a:buFont typeface="Wingdings" pitchFamily="2" charset="2"/>
              <a:buChar char="§"/>
            </a:pPr>
            <a:r>
              <a:rPr lang="en-US" sz="2300" dirty="0"/>
              <a:t>Edwards syndrome (trisomy </a:t>
            </a:r>
            <a:r>
              <a:rPr lang="en-US" sz="2300" dirty="0" smtClean="0"/>
              <a:t>18), </a:t>
            </a:r>
            <a:r>
              <a:rPr lang="en-US" sz="2300" dirty="0" err="1" smtClean="0"/>
              <a:t>dll</a:t>
            </a:r>
            <a:endParaRPr lang="en-US" sz="2300" dirty="0" smtClean="0"/>
          </a:p>
          <a:p>
            <a:pPr marL="620713" lvl="1" indent="-342900">
              <a:lnSpc>
                <a:spcPct val="80000"/>
              </a:lnSpc>
              <a:buFont typeface="Wingdings" pitchFamily="2" charset="2"/>
              <a:buChar char="Ø"/>
            </a:pPr>
            <a:r>
              <a:rPr lang="en-US" sz="2500" dirty="0" smtClean="0"/>
              <a:t>Each </a:t>
            </a:r>
            <a:r>
              <a:rPr lang="en-US" sz="2500" dirty="0"/>
              <a:t>of these chromosomal abnormalities causes different characteristic changes of the fetus, various mental changes, and altered life expectancies of the neonate.  </a:t>
            </a:r>
          </a:p>
          <a:p>
            <a:pPr marL="620713" lvl="1" indent="-342900">
              <a:lnSpc>
                <a:spcPct val="80000"/>
              </a:lnSpc>
              <a:buFont typeface="Wingdings" pitchFamily="2" charset="2"/>
              <a:buChar char="Ø"/>
            </a:pPr>
            <a:r>
              <a:rPr lang="en-US" sz="2500" dirty="0"/>
              <a:t>The incidence of Down syndrome among all newborns is about 1:800. For mothers age 35, the incidence is 1:385, and for mothers age 45, the incidence is 1:33 (Beckmann et al., 2006).  </a:t>
            </a:r>
          </a:p>
          <a:p>
            <a:pPr marL="620713" lvl="1" indent="-342900">
              <a:lnSpc>
                <a:spcPct val="80000"/>
              </a:lnSpc>
              <a:buFont typeface="Wingdings" pitchFamily="2" charset="2"/>
              <a:buChar char="Ø"/>
            </a:pPr>
            <a:r>
              <a:rPr lang="en-US" sz="2500" dirty="0"/>
              <a:t>Men with advancing paternal age also have an increased risk of producing a child with an autosomal dominant disease, like </a:t>
            </a:r>
            <a:r>
              <a:rPr lang="en-US" sz="2500" dirty="0" err="1"/>
              <a:t>Marfan</a:t>
            </a:r>
            <a:r>
              <a:rPr lang="en-US" sz="2500" dirty="0"/>
              <a:t> syndrome, because of increased genetic mutations (Heffner, 2004). </a:t>
            </a:r>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44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838200"/>
          </a:xfrm>
        </p:spPr>
        <p:txBody>
          <a:bodyPr/>
          <a:lstStyle/>
          <a:p>
            <a:r>
              <a:rPr lang="en-US" b="1" dirty="0" smtClean="0">
                <a:hlinkClick r:id="rId2" action="ppaction://hlinkfile"/>
              </a:rPr>
              <a:t>TANDA &amp; GEJALA KEHAMILAN</a:t>
            </a: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971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RESIKO &amp; </a:t>
            </a:r>
            <a:r>
              <a:rPr lang="en-US" b="1" dirty="0" smtClean="0"/>
              <a:t>KOMPLIKASI (6)</a:t>
            </a:r>
            <a:endParaRPr lang="en-US" b="1" dirty="0"/>
          </a:p>
        </p:txBody>
      </p:sp>
      <p:sp>
        <p:nvSpPr>
          <p:cNvPr id="3" name="Content Placeholder 2"/>
          <p:cNvSpPr>
            <a:spLocks noGrp="1"/>
          </p:cNvSpPr>
          <p:nvPr>
            <p:ph idx="1"/>
          </p:nvPr>
        </p:nvSpPr>
        <p:spPr>
          <a:xfrm>
            <a:off x="290945" y="1219200"/>
            <a:ext cx="8610600" cy="5410200"/>
          </a:xfrm>
        </p:spPr>
        <p:txBody>
          <a:bodyPr/>
          <a:lstStyle/>
          <a:p>
            <a:pPr>
              <a:lnSpc>
                <a:spcPct val="90000"/>
              </a:lnSpc>
              <a:buFont typeface="Wingdings" pitchFamily="2" charset="2"/>
              <a:buChar char="ü"/>
            </a:pPr>
            <a:r>
              <a:rPr lang="en-US" u="sng" dirty="0"/>
              <a:t>Infertility</a:t>
            </a:r>
            <a:r>
              <a:rPr lang="en-US" dirty="0"/>
              <a:t> </a:t>
            </a:r>
            <a:endParaRPr lang="en-US" dirty="0" smtClean="0"/>
          </a:p>
          <a:p>
            <a:pPr marL="0" indent="0">
              <a:lnSpc>
                <a:spcPct val="90000"/>
              </a:lnSpc>
              <a:buNone/>
            </a:pPr>
            <a:r>
              <a:rPr lang="en-US" dirty="0" smtClean="0"/>
              <a:t>can </a:t>
            </a:r>
            <a:r>
              <a:rPr lang="en-US" dirty="0"/>
              <a:t>be caused by maternal issues associated with age such as premature ovarian failure, </a:t>
            </a:r>
            <a:r>
              <a:rPr lang="en-US" dirty="0" err="1"/>
              <a:t>perimenopause</a:t>
            </a:r>
            <a:r>
              <a:rPr lang="en-US" dirty="0"/>
              <a:t>, and menopause. Can also be due to anovulation, anatomical defects, or a variety of other problems in the female. May also be due to abnormal spermatogenesis in the male.</a:t>
            </a:r>
          </a:p>
          <a:p>
            <a:pPr marL="0" indent="0">
              <a:lnSpc>
                <a:spcPct val="90000"/>
              </a:lnSpc>
              <a:buNone/>
            </a:pP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898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610600" cy="2590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BOLEHKANH KEHAMILAN ELDERY PRIMI?????</a:t>
            </a:r>
          </a:p>
          <a:p>
            <a:pPr algn="ctr"/>
            <a:endParaRPr lang="en-US" sz="2800" b="1" dirty="0"/>
          </a:p>
          <a:p>
            <a:pPr algn="ctr"/>
            <a:r>
              <a:rPr lang="en-US" sz="2800" b="1" dirty="0" smtClean="0"/>
              <a:t>YA                                           TIDAK</a:t>
            </a:r>
            <a:endParaRPr lang="en-US" sz="2800" b="1" dirty="0"/>
          </a:p>
        </p:txBody>
      </p:sp>
      <p:sp>
        <p:nvSpPr>
          <p:cNvPr id="5" name="Rectangle 4"/>
          <p:cNvSpPr/>
          <p:nvPr/>
        </p:nvSpPr>
        <p:spPr>
          <a:xfrm>
            <a:off x="1676400" y="1524000"/>
            <a:ext cx="838200" cy="60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000" b="1" dirty="0">
                <a:solidFill>
                  <a:srgbClr val="FF0000"/>
                </a:solidFill>
              </a:rPr>
              <a:t>√</a:t>
            </a:r>
            <a:endParaRPr lang="en-US" sz="5000" dirty="0"/>
          </a:p>
        </p:txBody>
      </p:sp>
      <p:sp>
        <p:nvSpPr>
          <p:cNvPr id="10" name="Rectangle 9"/>
          <p:cNvSpPr/>
          <p:nvPr/>
        </p:nvSpPr>
        <p:spPr>
          <a:xfrm>
            <a:off x="0" y="76200"/>
            <a:ext cx="9144000" cy="2819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b="1" dirty="0"/>
          </a:p>
        </p:txBody>
      </p:sp>
      <p:sp>
        <p:nvSpPr>
          <p:cNvPr id="14" name="Title 1"/>
          <p:cNvSpPr txBox="1">
            <a:spLocks/>
          </p:cNvSpPr>
          <p:nvPr/>
        </p:nvSpPr>
        <p:spPr>
          <a:xfrm>
            <a:off x="457200" y="3048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SOLUSI</a:t>
            </a:r>
            <a:endParaRPr lang="en-US" b="1" dirty="0"/>
          </a:p>
        </p:txBody>
      </p:sp>
      <p:cxnSp>
        <p:nvCxnSpPr>
          <p:cNvPr id="15" name="Straight Connector 14"/>
          <p:cNvCxnSpPr/>
          <p:nvPr/>
        </p:nvCxnSpPr>
        <p:spPr>
          <a:xfrm>
            <a:off x="0" y="12192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Picture 4" descr="Hasil gambar untuk obesity in pregn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44958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290945" y="1447800"/>
            <a:ext cx="8610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eriod"/>
            </a:pPr>
            <a:r>
              <a:rPr lang="en-US" dirty="0" err="1" smtClean="0"/>
              <a:t>Kehamilan</a:t>
            </a:r>
            <a:r>
              <a:rPr lang="en-US" dirty="0" smtClean="0"/>
              <a:t> yang </a:t>
            </a:r>
            <a:r>
              <a:rPr lang="en-US" dirty="0" err="1" smtClean="0"/>
              <a:t>terencana</a:t>
            </a:r>
            <a:endParaRPr lang="en-US" dirty="0" smtClean="0"/>
          </a:p>
          <a:p>
            <a:pPr marL="514350" indent="-514350">
              <a:buFont typeface="Arial" pitchFamily="34" charset="0"/>
              <a:buAutoNum type="arabicPeriod"/>
            </a:pPr>
            <a:r>
              <a:rPr lang="en-US" dirty="0" err="1" smtClean="0"/>
              <a:t>Reguler</a:t>
            </a:r>
            <a:r>
              <a:rPr lang="en-US" dirty="0" smtClean="0"/>
              <a:t> Prenatal Care</a:t>
            </a:r>
          </a:p>
          <a:p>
            <a:pPr marL="514350" indent="-514350">
              <a:buFont typeface="Arial" pitchFamily="34" charset="0"/>
              <a:buAutoNum type="arabicPeriod"/>
            </a:pPr>
            <a:r>
              <a:rPr lang="en-US" dirty="0" err="1" smtClean="0"/>
              <a:t>Makan</a:t>
            </a:r>
            <a:r>
              <a:rPr lang="en-US" dirty="0" smtClean="0"/>
              <a:t> healthy diet</a:t>
            </a:r>
          </a:p>
          <a:p>
            <a:pPr marL="514350" indent="-514350">
              <a:buFont typeface="Arial" pitchFamily="34" charset="0"/>
              <a:buAutoNum type="arabicPeriod"/>
            </a:pPr>
            <a:r>
              <a:rPr lang="en-US" dirty="0" err="1" smtClean="0"/>
              <a:t>Kenaikan</a:t>
            </a:r>
            <a:r>
              <a:rPr lang="en-US" dirty="0" smtClean="0"/>
              <a:t> BB </a:t>
            </a:r>
            <a:r>
              <a:rPr lang="en-US" dirty="0" err="1" smtClean="0"/>
              <a:t>diatur</a:t>
            </a:r>
            <a:endParaRPr lang="en-US" dirty="0" smtClean="0"/>
          </a:p>
          <a:p>
            <a:pPr marL="514350" indent="-514350">
              <a:buFont typeface="Arial" pitchFamily="34" charset="0"/>
              <a:buAutoNum type="arabicPeriod"/>
            </a:pPr>
            <a:r>
              <a:rPr lang="en-US" dirty="0" err="1" smtClean="0"/>
              <a:t>Tetap</a:t>
            </a:r>
            <a:r>
              <a:rPr lang="en-US" dirty="0" smtClean="0"/>
              <a:t> </a:t>
            </a:r>
            <a:r>
              <a:rPr lang="en-US" dirty="0" err="1" smtClean="0"/>
              <a:t>beraktivitas</a:t>
            </a:r>
            <a:endParaRPr lang="en-US" dirty="0" smtClean="0"/>
          </a:p>
          <a:p>
            <a:pPr marL="514350" indent="-514350">
              <a:buFont typeface="Arial" pitchFamily="34" charset="0"/>
              <a:buAutoNum type="arabicPeriod"/>
            </a:pPr>
            <a:r>
              <a:rPr lang="en-US" dirty="0" smtClean="0"/>
              <a:t>Screening </a:t>
            </a:r>
            <a:r>
              <a:rPr lang="en-US" dirty="0" err="1" smtClean="0"/>
              <a:t>untuk</a:t>
            </a:r>
            <a:r>
              <a:rPr lang="en-US" dirty="0" smtClean="0"/>
              <a:t> </a:t>
            </a:r>
            <a:r>
              <a:rPr lang="en-US" dirty="0" err="1" smtClean="0"/>
              <a:t>gangguan</a:t>
            </a:r>
            <a:r>
              <a:rPr lang="en-US" dirty="0" smtClean="0"/>
              <a:t> Genetic</a:t>
            </a:r>
            <a:endParaRPr lang="en-US" dirty="0"/>
          </a:p>
        </p:txBody>
      </p:sp>
    </p:spTree>
    <p:extLst>
      <p:ext uri="{BB962C8B-B14F-4D97-AF65-F5344CB8AC3E}">
        <p14:creationId xmlns:p14="http://schemas.microsoft.com/office/powerpoint/2010/main" val="37701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txBox="1">
            <a:spLocks noGrp="1"/>
          </p:cNvSpPr>
          <p:nvPr/>
        </p:nvSpPr>
        <p:spPr bwMode="auto">
          <a:xfrm rot="-5400000">
            <a:off x="-556419" y="5533232"/>
            <a:ext cx="1412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600">
                <a:solidFill>
                  <a:schemeClr val="accent2"/>
                </a:solidFill>
              </a:rPr>
              <a:t>08_XXX_MM</a:t>
            </a:r>
            <a:fld id="{C432F4EF-2697-4037-8210-1661D9D59936}" type="slidenum">
              <a:rPr lang="en-GB" sz="600">
                <a:solidFill>
                  <a:schemeClr val="accent2"/>
                </a:solidFill>
              </a:rPr>
              <a:pPr eaLnBrk="1" hangingPunct="1"/>
              <a:t>42</a:t>
            </a:fld>
            <a:endParaRPr lang="en-GB" sz="600">
              <a:solidFill>
                <a:schemeClr val="accent2"/>
              </a:solidFill>
            </a:endParaRPr>
          </a:p>
        </p:txBody>
      </p:sp>
      <p:sp>
        <p:nvSpPr>
          <p:cNvPr id="109570" name="Rectangle 2"/>
          <p:cNvSpPr>
            <a:spLocks noGrp="1" noChangeArrowheads="1"/>
          </p:cNvSpPr>
          <p:nvPr>
            <p:ph type="title" idx="4294967295"/>
          </p:nvPr>
        </p:nvSpPr>
        <p:spPr>
          <a:xfrm>
            <a:off x="457200" y="274638"/>
            <a:ext cx="8229600" cy="1782762"/>
          </a:xfrm>
        </p:spPr>
        <p:txBody>
          <a:bodyPr>
            <a:normAutofit/>
          </a:bodyPr>
          <a:lstStyle/>
          <a:p>
            <a:pPr eaLnBrk="1" hangingPunct="1">
              <a:defRPr/>
            </a:pPr>
            <a:r>
              <a:rPr lang="en-US" sz="3600" b="1" u="sng" dirty="0" smtClean="0">
                <a:solidFill>
                  <a:srgbClr val="FF0000"/>
                </a:solidFill>
              </a:rPr>
              <a:t>KESIMPULAN</a:t>
            </a:r>
            <a:r>
              <a:rPr lang="en-US" sz="3600" b="1" dirty="0" smtClean="0"/>
              <a:t/>
            </a:r>
            <a:br>
              <a:rPr lang="en-US" sz="3600" b="1" dirty="0" smtClean="0"/>
            </a:br>
            <a:r>
              <a:rPr lang="en-US" sz="3600" b="1" dirty="0" smtClean="0"/>
              <a:t>RELATIONSHIP BETWEEN MATERNAL AGE AND PERINATAL OUTCOMES</a:t>
            </a:r>
          </a:p>
        </p:txBody>
      </p:sp>
      <p:sp>
        <p:nvSpPr>
          <p:cNvPr id="17412" name="Rectangle 3"/>
          <p:cNvSpPr>
            <a:spLocks noGrp="1" noChangeArrowheads="1"/>
          </p:cNvSpPr>
          <p:nvPr>
            <p:ph type="body" idx="4294967295"/>
          </p:nvPr>
        </p:nvSpPr>
        <p:spPr>
          <a:xfrm>
            <a:off x="827088" y="2149475"/>
            <a:ext cx="7848600" cy="4022725"/>
          </a:xfrm>
        </p:spPr>
        <p:txBody>
          <a:bodyPr/>
          <a:lstStyle/>
          <a:p>
            <a:pPr eaLnBrk="1" hangingPunct="1">
              <a:lnSpc>
                <a:spcPct val="90000"/>
              </a:lnSpc>
            </a:pPr>
            <a:r>
              <a:rPr lang="en-US" sz="2400" dirty="0" smtClean="0"/>
              <a:t>Rigorous study in Latin American &amp; the Caribbean showed that:  </a:t>
            </a:r>
          </a:p>
          <a:p>
            <a:pPr lvl="1" eaLnBrk="1" hangingPunct="1">
              <a:lnSpc>
                <a:spcPct val="90000"/>
              </a:lnSpc>
            </a:pPr>
            <a:r>
              <a:rPr lang="en-US" sz="2400" dirty="0" smtClean="0"/>
              <a:t>Adolescent mothers had higher risks of </a:t>
            </a:r>
            <a:r>
              <a:rPr lang="en-US" sz="2400" b="1" dirty="0" smtClean="0"/>
              <a:t>regular &amp; very preterm delivery</a:t>
            </a:r>
            <a:r>
              <a:rPr lang="en-US" sz="2400" dirty="0" smtClean="0"/>
              <a:t>, &amp; of giving birth to infants that were </a:t>
            </a:r>
            <a:r>
              <a:rPr lang="en-US" sz="2400" b="1" dirty="0" smtClean="0"/>
              <a:t>low &amp; very low birth weight</a:t>
            </a:r>
            <a:r>
              <a:rPr lang="en-US" sz="2400" dirty="0" smtClean="0"/>
              <a:t>, as well as </a:t>
            </a:r>
            <a:r>
              <a:rPr lang="en-US" sz="2400" b="1" dirty="0" smtClean="0"/>
              <a:t>small for gestational age </a:t>
            </a:r>
            <a:r>
              <a:rPr lang="en-US" sz="2400" dirty="0" smtClean="0"/>
              <a:t>(compared to women aged 20-34)</a:t>
            </a:r>
          </a:p>
          <a:p>
            <a:pPr lvl="1" eaLnBrk="1" hangingPunct="1">
              <a:lnSpc>
                <a:spcPct val="90000"/>
              </a:lnSpc>
            </a:pPr>
            <a:r>
              <a:rPr lang="en-US" sz="2400" dirty="0" smtClean="0"/>
              <a:t>Infants born to women  below 16 years faced a 50% increase in risk of </a:t>
            </a:r>
            <a:r>
              <a:rPr lang="en-US" sz="2400" b="1" dirty="0" smtClean="0"/>
              <a:t>early neonatal death</a:t>
            </a:r>
          </a:p>
          <a:p>
            <a:pPr lvl="1" eaLnBrk="1" hangingPunct="1">
              <a:lnSpc>
                <a:spcPct val="90000"/>
              </a:lnSpc>
            </a:pPr>
            <a:r>
              <a:rPr lang="en-US" sz="2400" dirty="0" smtClean="0"/>
              <a:t>All risks increased as maternal age decreased</a:t>
            </a:r>
          </a:p>
          <a:p>
            <a:pPr lvl="1" eaLnBrk="1" hangingPunct="1">
              <a:lnSpc>
                <a:spcPct val="90000"/>
              </a:lnSpc>
            </a:pPr>
            <a:endParaRPr lang="en-US" sz="2400" dirty="0" smtClean="0"/>
          </a:p>
          <a:p>
            <a:pPr lvl="1" eaLnBrk="1" hangingPunct="1">
              <a:lnSpc>
                <a:spcPct val="90000"/>
              </a:lnSpc>
            </a:pPr>
            <a:endParaRPr lang="en-US" sz="2400" dirty="0" smtClean="0"/>
          </a:p>
        </p:txBody>
      </p:sp>
      <p:sp>
        <p:nvSpPr>
          <p:cNvPr id="17413" name="Text Box 29"/>
          <p:cNvSpPr txBox="1">
            <a:spLocks noChangeArrowheads="1"/>
          </p:cNvSpPr>
          <p:nvPr/>
        </p:nvSpPr>
        <p:spPr bwMode="auto">
          <a:xfrm>
            <a:off x="1835150" y="6172200"/>
            <a:ext cx="5327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a:solidFill>
                  <a:schemeClr val="tx2"/>
                </a:solidFill>
              </a:rPr>
              <a:t>Source: Conde-Agudelo, Belizán &amp; Lammers, 2005</a:t>
            </a:r>
          </a:p>
        </p:txBody>
      </p:sp>
    </p:spTree>
    <p:extLst>
      <p:ext uri="{BB962C8B-B14F-4D97-AF65-F5344CB8AC3E}">
        <p14:creationId xmlns:p14="http://schemas.microsoft.com/office/powerpoint/2010/main" val="3745766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2130425"/>
            <a:ext cx="7391400" cy="1470025"/>
          </a:xfrm>
        </p:spPr>
        <p:txBody>
          <a:bodyPr/>
          <a:lstStyle/>
          <a:p>
            <a:r>
              <a:rPr lang="en-US" b="1" dirty="0"/>
              <a:t>KEHAMILAN DENGAN OBESITAS </a:t>
            </a:r>
            <a:endParaRPr lang="en-US" dirty="0"/>
          </a:p>
        </p:txBody>
      </p:sp>
      <p:pic>
        <p:nvPicPr>
          <p:cNvPr id="6" name="Picture 2" descr="Hasil gambar untuk obesity in pregna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02352"/>
            <a:ext cx="2209800" cy="426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80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FAKTA OBESITAS</a:t>
            </a: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AutoShape 2" descr="Hasil gambar untuk world of obesity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4114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90945" y="1143000"/>
            <a:ext cx="5119255" cy="5486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u="sng" dirty="0" err="1" smtClean="0"/>
              <a:t>Pada</a:t>
            </a:r>
            <a:r>
              <a:rPr lang="en-US" sz="2800" b="1" u="sng" dirty="0" smtClean="0"/>
              <a:t> </a:t>
            </a:r>
            <a:r>
              <a:rPr lang="en-US" sz="2800" b="1" u="sng" dirty="0" err="1" smtClean="0"/>
              <a:t>tahun</a:t>
            </a:r>
            <a:r>
              <a:rPr lang="en-US" sz="2800" b="1" u="sng" dirty="0" smtClean="0"/>
              <a:t> 2013:</a:t>
            </a:r>
          </a:p>
          <a:p>
            <a:pPr marL="0" indent="0">
              <a:buNone/>
            </a:pPr>
            <a:r>
              <a:rPr lang="en-US" sz="2800" b="1" dirty="0" smtClean="0"/>
              <a:t>DUNIA</a:t>
            </a:r>
          </a:p>
          <a:p>
            <a:pPr>
              <a:buFont typeface="Wingdings" pitchFamily="2" charset="2"/>
              <a:buChar char="ü"/>
            </a:pPr>
            <a:r>
              <a:rPr lang="en-US" sz="2800" dirty="0" smtClean="0"/>
              <a:t>Orang </a:t>
            </a:r>
            <a:r>
              <a:rPr lang="en-US" sz="2800" dirty="0" err="1" smtClean="0"/>
              <a:t>dengan</a:t>
            </a:r>
            <a:r>
              <a:rPr lang="en-US" sz="2800" dirty="0" smtClean="0"/>
              <a:t> </a:t>
            </a:r>
            <a:r>
              <a:rPr lang="en-US" sz="2800" dirty="0" err="1" smtClean="0"/>
              <a:t>kegemukan</a:t>
            </a:r>
            <a:r>
              <a:rPr lang="en-US" sz="2800" dirty="0" smtClean="0"/>
              <a:t> di </a:t>
            </a:r>
            <a:r>
              <a:rPr lang="en-US" sz="2800" dirty="0" err="1" smtClean="0"/>
              <a:t>dunia</a:t>
            </a:r>
            <a:r>
              <a:rPr lang="en-US" sz="2800" dirty="0" smtClean="0"/>
              <a:t> </a:t>
            </a:r>
            <a:r>
              <a:rPr lang="en-US" sz="2800" dirty="0" err="1" smtClean="0"/>
              <a:t>berjumlah</a:t>
            </a:r>
            <a:r>
              <a:rPr lang="en-US" sz="2800" dirty="0" smtClean="0"/>
              <a:t> 2,1 </a:t>
            </a:r>
            <a:r>
              <a:rPr lang="en-US" sz="2800" dirty="0" err="1" smtClean="0"/>
              <a:t>miliar</a:t>
            </a:r>
            <a:endParaRPr lang="en-US" sz="2800" dirty="0" smtClean="0"/>
          </a:p>
          <a:p>
            <a:pPr>
              <a:buFont typeface="Wingdings" pitchFamily="2" charset="2"/>
              <a:buChar char="ü"/>
            </a:pPr>
            <a:r>
              <a:rPr lang="en-US" sz="2800" dirty="0" err="1"/>
              <a:t>negara</a:t>
            </a:r>
            <a:r>
              <a:rPr lang="en-US" sz="2800" dirty="0"/>
              <a:t> </a:t>
            </a:r>
            <a:r>
              <a:rPr lang="en-US" sz="2800" dirty="0" err="1"/>
              <a:t>maju</a:t>
            </a:r>
            <a:r>
              <a:rPr lang="en-US" sz="2800" dirty="0"/>
              <a:t> yang </a:t>
            </a:r>
            <a:r>
              <a:rPr lang="en-US" sz="2800" dirty="0" err="1"/>
              <a:t>gemuk</a:t>
            </a:r>
            <a:r>
              <a:rPr lang="en-US" sz="2800" dirty="0"/>
              <a:t> </a:t>
            </a:r>
            <a:r>
              <a:rPr lang="en-US" sz="2800" dirty="0" err="1"/>
              <a:t>kebanyakan</a:t>
            </a:r>
            <a:r>
              <a:rPr lang="en-US" sz="2800" dirty="0"/>
              <a:t> </a:t>
            </a:r>
            <a:r>
              <a:rPr lang="en-US" sz="2800" dirty="0" err="1"/>
              <a:t>adalah</a:t>
            </a:r>
            <a:r>
              <a:rPr lang="en-US" sz="2800" dirty="0"/>
              <a:t> </a:t>
            </a:r>
            <a:r>
              <a:rPr lang="en-US" sz="2800" dirty="0" err="1" smtClean="0"/>
              <a:t>laki-laki</a:t>
            </a:r>
            <a:endParaRPr lang="en-US" sz="2800" dirty="0" smtClean="0"/>
          </a:p>
          <a:p>
            <a:pPr>
              <a:buFont typeface="Wingdings" pitchFamily="2" charset="2"/>
              <a:buChar char="ü"/>
            </a:pPr>
            <a:endParaRPr lang="en-US" sz="2800" dirty="0"/>
          </a:p>
          <a:p>
            <a:pPr marL="0" indent="0">
              <a:buNone/>
            </a:pPr>
            <a:r>
              <a:rPr lang="en-US" sz="2800" b="1" dirty="0" smtClean="0"/>
              <a:t>INDONESIA</a:t>
            </a:r>
          </a:p>
          <a:p>
            <a:pPr>
              <a:buFont typeface="Wingdings" pitchFamily="2" charset="2"/>
              <a:buChar char="ü"/>
            </a:pPr>
            <a:r>
              <a:rPr lang="en-US" sz="2800" dirty="0" smtClean="0"/>
              <a:t>Indonesia </a:t>
            </a:r>
            <a:r>
              <a:rPr lang="en-US" sz="2800" dirty="0" err="1" smtClean="0"/>
              <a:t>masuk</a:t>
            </a:r>
            <a:r>
              <a:rPr lang="en-US" sz="2800" dirty="0" smtClean="0"/>
              <a:t> </a:t>
            </a:r>
            <a:r>
              <a:rPr lang="en-US" sz="2800" dirty="0" err="1" smtClean="0"/>
              <a:t>urutan</a:t>
            </a:r>
            <a:r>
              <a:rPr lang="en-US" sz="2800" dirty="0" smtClean="0"/>
              <a:t> 10 </a:t>
            </a:r>
            <a:r>
              <a:rPr lang="en-US" sz="2800" dirty="0" err="1" smtClean="0"/>
              <a:t>besar</a:t>
            </a:r>
            <a:r>
              <a:rPr lang="en-US" sz="2800" dirty="0" smtClean="0"/>
              <a:t> </a:t>
            </a:r>
            <a:r>
              <a:rPr lang="en-US" sz="2800" dirty="0" err="1" smtClean="0"/>
              <a:t>dengan</a:t>
            </a:r>
            <a:r>
              <a:rPr lang="en-US" sz="2800" dirty="0" smtClean="0"/>
              <a:t> orang </a:t>
            </a:r>
            <a:r>
              <a:rPr lang="en-US" sz="2800" dirty="0" err="1" smtClean="0"/>
              <a:t>kegemukan</a:t>
            </a:r>
            <a:r>
              <a:rPr lang="en-US" sz="2800" dirty="0" smtClean="0"/>
              <a:t> </a:t>
            </a:r>
            <a:r>
              <a:rPr lang="en-US" sz="2800" dirty="0" err="1" smtClean="0"/>
              <a:t>berjumlah</a:t>
            </a:r>
            <a:r>
              <a:rPr lang="en-US" sz="2800" dirty="0" smtClean="0"/>
              <a:t> 40 </a:t>
            </a:r>
            <a:r>
              <a:rPr lang="en-US" sz="2800" dirty="0" err="1" smtClean="0"/>
              <a:t>juta</a:t>
            </a:r>
            <a:r>
              <a:rPr lang="en-US" sz="2800" dirty="0" smtClean="0"/>
              <a:t> orang </a:t>
            </a:r>
            <a:r>
              <a:rPr lang="en-US" sz="2800" dirty="0" err="1" smtClean="0"/>
              <a:t>atau</a:t>
            </a:r>
            <a:r>
              <a:rPr lang="en-US" sz="2800" dirty="0" smtClean="0"/>
              <a:t> </a:t>
            </a:r>
            <a:r>
              <a:rPr lang="en-US" sz="2800" dirty="0" err="1" smtClean="0"/>
              <a:t>setara</a:t>
            </a:r>
            <a:r>
              <a:rPr lang="en-US" sz="2800" dirty="0" smtClean="0"/>
              <a:t> </a:t>
            </a:r>
            <a:r>
              <a:rPr lang="en-US" sz="2800" dirty="0" err="1" smtClean="0"/>
              <a:t>seluruh</a:t>
            </a:r>
            <a:r>
              <a:rPr lang="en-US" sz="2800" dirty="0" smtClean="0"/>
              <a:t> </a:t>
            </a:r>
            <a:r>
              <a:rPr lang="en-US" sz="2800" dirty="0" err="1" smtClean="0"/>
              <a:t>penduduk</a:t>
            </a:r>
            <a:r>
              <a:rPr lang="en-US" sz="2800" dirty="0" smtClean="0"/>
              <a:t> </a:t>
            </a:r>
            <a:r>
              <a:rPr lang="en-US" sz="2800" dirty="0" err="1" smtClean="0"/>
              <a:t>jawa</a:t>
            </a:r>
            <a:r>
              <a:rPr lang="en-US" sz="2800" dirty="0" smtClean="0"/>
              <a:t> </a:t>
            </a:r>
            <a:r>
              <a:rPr lang="en-US" sz="2800" dirty="0" err="1" smtClean="0"/>
              <a:t>barat</a:t>
            </a:r>
            <a:endParaRPr lang="en-US" sz="2800" dirty="0" smtClean="0"/>
          </a:p>
          <a:p>
            <a:pPr>
              <a:buFont typeface="Wingdings" pitchFamily="2" charset="2"/>
              <a:buChar char="ü"/>
            </a:pPr>
            <a:r>
              <a:rPr lang="en-US" sz="2800" dirty="0" smtClean="0"/>
              <a:t>Indonesia yang </a:t>
            </a:r>
            <a:r>
              <a:rPr lang="en-US" sz="2800" dirty="0" err="1" smtClean="0"/>
              <a:t>gemuk</a:t>
            </a:r>
            <a:r>
              <a:rPr lang="en-US" sz="2800" dirty="0" smtClean="0"/>
              <a:t> </a:t>
            </a:r>
            <a:r>
              <a:rPr lang="en-US" sz="2800" dirty="0" err="1" smtClean="0"/>
              <a:t>kebanyakan</a:t>
            </a:r>
            <a:r>
              <a:rPr lang="en-US" sz="2800" dirty="0" smtClean="0"/>
              <a:t> </a:t>
            </a:r>
            <a:r>
              <a:rPr lang="en-US" sz="2800" dirty="0" err="1" smtClean="0"/>
              <a:t>adalah</a:t>
            </a:r>
            <a:r>
              <a:rPr lang="en-US" sz="2800" dirty="0" smtClean="0"/>
              <a:t> </a:t>
            </a:r>
            <a:r>
              <a:rPr lang="en-US" sz="2800" b="1" dirty="0" smtClean="0"/>
              <a:t>PEREMPUAN</a:t>
            </a:r>
            <a:endParaRPr lang="en-US" sz="2800" b="1" dirty="0"/>
          </a:p>
        </p:txBody>
      </p:sp>
    </p:spTree>
    <p:extLst>
      <p:ext uri="{BB962C8B-B14F-4D97-AF65-F5344CB8AC3E}">
        <p14:creationId xmlns:p14="http://schemas.microsoft.com/office/powerpoint/2010/main" val="3497348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t>OBESITAS</a:t>
            </a:r>
            <a:endParaRPr lang="en-US" b="1" dirty="0"/>
          </a:p>
        </p:txBody>
      </p:sp>
      <p:sp>
        <p:nvSpPr>
          <p:cNvPr id="4" name="Content Placeholder 3"/>
          <p:cNvSpPr>
            <a:spLocks noGrp="1"/>
          </p:cNvSpPr>
          <p:nvPr>
            <p:ph sz="half" idx="1"/>
          </p:nvPr>
        </p:nvSpPr>
        <p:spPr>
          <a:xfrm>
            <a:off x="228600" y="1143000"/>
            <a:ext cx="4724400" cy="1828800"/>
          </a:xfrm>
        </p:spPr>
        <p:txBody>
          <a:bodyPr/>
          <a:lstStyle/>
          <a:p>
            <a:pPr marL="0" indent="0">
              <a:buNone/>
            </a:pPr>
            <a:r>
              <a:rPr lang="en-US" b="1" dirty="0" smtClean="0"/>
              <a:t>OBESITAS: </a:t>
            </a:r>
            <a:r>
              <a:rPr lang="en-US" dirty="0" err="1" smtClean="0"/>
              <a:t>lemak</a:t>
            </a:r>
            <a:r>
              <a:rPr lang="en-US" dirty="0" smtClean="0"/>
              <a:t> </a:t>
            </a:r>
            <a:r>
              <a:rPr lang="en-US" dirty="0" err="1" smtClean="0"/>
              <a:t>tubuh</a:t>
            </a:r>
            <a:r>
              <a:rPr lang="en-US" dirty="0" smtClean="0"/>
              <a:t> yang </a:t>
            </a:r>
            <a:r>
              <a:rPr lang="en-US" dirty="0" err="1" smtClean="0"/>
              <a:t>menumpuk</a:t>
            </a:r>
            <a:r>
              <a:rPr lang="en-US" dirty="0" smtClean="0"/>
              <a:t> </a:t>
            </a:r>
            <a:r>
              <a:rPr lang="en-US" dirty="0" err="1" smtClean="0"/>
              <a:t>sehingga</a:t>
            </a:r>
            <a:r>
              <a:rPr lang="en-US" dirty="0" smtClean="0"/>
              <a:t> Body Mass Index (BMI) </a:t>
            </a:r>
            <a:r>
              <a:rPr lang="en-US" dirty="0" err="1" smtClean="0"/>
              <a:t>lebih</a:t>
            </a:r>
            <a:r>
              <a:rPr lang="en-US" dirty="0" smtClean="0"/>
              <a:t> </a:t>
            </a:r>
            <a:r>
              <a:rPr lang="en-US" dirty="0" err="1"/>
              <a:t>dari</a:t>
            </a:r>
            <a:r>
              <a:rPr lang="en-US" dirty="0"/>
              <a:t> 30 </a:t>
            </a:r>
            <a:r>
              <a:rPr lang="en-US" dirty="0" smtClean="0"/>
              <a:t>kg/m</a:t>
            </a:r>
            <a:r>
              <a:rPr lang="en-US" baseline="30000" dirty="0" smtClean="0"/>
              <a:t>2</a:t>
            </a:r>
            <a:r>
              <a:rPr lang="en-US" b="1" dirty="0" smtClean="0"/>
              <a:t>.</a:t>
            </a:r>
          </a:p>
          <a:p>
            <a:pPr marL="0" indent="0">
              <a:buNone/>
            </a:pP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descr="Hasil gambar untuk obesita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3962399" cy="2667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Content Placeholder 7"/>
              <p:cNvSpPr txBox="1">
                <a:spLocks noGrp="1"/>
              </p:cNvSpPr>
              <p:nvPr>
                <p:ph sz="half" idx="2"/>
              </p:nvPr>
            </p:nvSpPr>
            <p:spPr>
              <a:xfrm>
                <a:off x="914399" y="2980338"/>
                <a:ext cx="2362201" cy="6010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lgn="ctr">
                  <a:buNone/>
                </a:pPr>
                <a:r>
                  <a:rPr lang="en-US" sz="2200" b="1" dirty="0" smtClean="0"/>
                  <a:t>BMI </a:t>
                </a:r>
                <a14:m>
                  <m:oMath xmlns:m="http://schemas.openxmlformats.org/officeDocument/2006/math">
                    <m:r>
                      <a:rPr lang="en-US" sz="2200" b="1" i="1" smtClean="0">
                        <a:latin typeface="Cambria Math"/>
                      </a:rPr>
                      <m:t>=</m:t>
                    </m:r>
                    <m:f>
                      <m:fPr>
                        <m:ctrlPr>
                          <a:rPr lang="en-US" sz="2200" b="1" i="1" smtClean="0">
                            <a:latin typeface="Cambria Math"/>
                          </a:rPr>
                        </m:ctrlPr>
                      </m:fPr>
                      <m:num>
                        <m:r>
                          <a:rPr lang="en-US" sz="2200" b="1" i="1" smtClean="0">
                            <a:latin typeface="Cambria Math"/>
                          </a:rPr>
                          <m:t>𝑩𝑩</m:t>
                        </m:r>
                      </m:num>
                      <m:den>
                        <m:sSup>
                          <m:sSupPr>
                            <m:ctrlPr>
                              <a:rPr lang="en-US" sz="2200" b="1" i="1" smtClean="0">
                                <a:latin typeface="Cambria Math"/>
                              </a:rPr>
                            </m:ctrlPr>
                          </m:sSupPr>
                          <m:e>
                            <m:r>
                              <a:rPr lang="en-US" sz="2200" b="1" i="1" smtClean="0">
                                <a:latin typeface="Cambria Math"/>
                              </a:rPr>
                              <m:t>𝑻𝑩</m:t>
                            </m:r>
                          </m:e>
                          <m:sup>
                            <m:r>
                              <a:rPr lang="en-US" sz="2200" b="1" i="1" smtClean="0">
                                <a:latin typeface="Cambria Math"/>
                              </a:rPr>
                              <m:t>𝟐</m:t>
                            </m:r>
                          </m:sup>
                        </m:sSup>
                      </m:den>
                    </m:f>
                  </m:oMath>
                </a14:m>
                <a:endParaRPr lang="en-US" sz="2200" b="1" dirty="0"/>
              </a:p>
            </p:txBody>
          </p:sp>
        </mc:Choice>
        <mc:Fallback xmlns="">
          <p:sp>
            <p:nvSpPr>
              <p:cNvPr id="8" name="Content Placeholder 7"/>
              <p:cNvSpPr txBox="1">
                <a:spLocks noGrp="1" noRot="1" noChangeAspect="1" noMove="1" noResize="1" noEditPoints="1" noAdjustHandles="1" noChangeArrowheads="1" noChangeShapeType="1" noTextEdit="1"/>
              </p:cNvSpPr>
              <p:nvPr>
                <p:ph sz="half" idx="2"/>
              </p:nvPr>
            </p:nvSpPr>
            <p:spPr>
              <a:xfrm>
                <a:off x="914399" y="2980338"/>
                <a:ext cx="2362201" cy="601062"/>
              </a:xfrm>
              <a:prstGeom prst="rect">
                <a:avLst/>
              </a:prstGeom>
              <a:blipFill rotWithShape="1">
                <a:blip r:embed="rId3"/>
                <a:stretch>
                  <a:fillRect b="-1942"/>
                </a:stretch>
              </a:blipFill>
            </p:spPr>
            <p:txBody>
              <a:bodyPr/>
              <a:lstStyle/>
              <a:p>
                <a:r>
                  <a:rPr lang="en-US">
                    <a:noFill/>
                  </a:rPr>
                  <a:t> </a:t>
                </a:r>
              </a:p>
            </p:txBody>
          </p:sp>
        </mc:Fallback>
      </mc:AlternateContent>
      <p:sp>
        <p:nvSpPr>
          <p:cNvPr id="9" name="Content Placeholder 3"/>
          <p:cNvSpPr txBox="1">
            <a:spLocks/>
          </p:cNvSpPr>
          <p:nvPr/>
        </p:nvSpPr>
        <p:spPr>
          <a:xfrm>
            <a:off x="4800600" y="3810000"/>
            <a:ext cx="4267200" cy="29510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b="1" dirty="0" smtClean="0"/>
              <a:t>OBESITAS:</a:t>
            </a:r>
            <a:r>
              <a:rPr lang="en-US" dirty="0" smtClean="0"/>
              <a:t> </a:t>
            </a:r>
          </a:p>
          <a:p>
            <a:pPr>
              <a:buFont typeface="Wingdings" pitchFamily="2" charset="2"/>
              <a:buChar char="ü"/>
            </a:pPr>
            <a:r>
              <a:rPr lang="en-US" dirty="0" err="1" smtClean="0"/>
              <a:t>Meningkatkan</a:t>
            </a:r>
            <a:r>
              <a:rPr lang="en-US" dirty="0" smtClean="0"/>
              <a:t> </a:t>
            </a:r>
            <a:r>
              <a:rPr lang="en-US" dirty="0" err="1" smtClean="0"/>
              <a:t>masalah</a:t>
            </a:r>
            <a:r>
              <a:rPr lang="en-US" dirty="0" smtClean="0"/>
              <a:t> </a:t>
            </a:r>
            <a:r>
              <a:rPr lang="en-US" dirty="0" err="1" smtClean="0"/>
              <a:t>kesehatan</a:t>
            </a:r>
            <a:r>
              <a:rPr lang="en-US" dirty="0" smtClean="0"/>
              <a:t>.</a:t>
            </a:r>
          </a:p>
          <a:p>
            <a:pPr>
              <a:buFont typeface="Wingdings" pitchFamily="2" charset="2"/>
              <a:buChar char="ü"/>
            </a:pPr>
            <a:r>
              <a:rPr lang="en-US" dirty="0" err="1" smtClean="0"/>
              <a:t>Menurunkan</a:t>
            </a:r>
            <a:r>
              <a:rPr lang="en-US" dirty="0" smtClean="0"/>
              <a:t> </a:t>
            </a:r>
            <a:r>
              <a:rPr lang="en-US" dirty="0" err="1" smtClean="0"/>
              <a:t>angka</a:t>
            </a:r>
            <a:r>
              <a:rPr lang="en-US" dirty="0" smtClean="0"/>
              <a:t> </a:t>
            </a:r>
            <a:r>
              <a:rPr lang="en-US" dirty="0" err="1" smtClean="0"/>
              <a:t>harapan</a:t>
            </a:r>
            <a:r>
              <a:rPr lang="en-US" dirty="0" smtClean="0"/>
              <a:t> </a:t>
            </a:r>
            <a:r>
              <a:rPr lang="en-US" dirty="0" err="1" smtClean="0"/>
              <a:t>hidup</a:t>
            </a:r>
            <a:r>
              <a:rPr lang="en-US" dirty="0" smtClean="0"/>
              <a:t>.</a:t>
            </a:r>
          </a:p>
        </p:txBody>
      </p:sp>
      <p:sp>
        <p:nvSpPr>
          <p:cNvPr id="10" name="Content Placeholder 3"/>
          <p:cNvSpPr txBox="1">
            <a:spLocks/>
          </p:cNvSpPr>
          <p:nvPr/>
        </p:nvSpPr>
        <p:spPr>
          <a:xfrm>
            <a:off x="304800" y="4038600"/>
            <a:ext cx="45720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endParaRPr lang="en-US" b="1" dirty="0"/>
          </a:p>
        </p:txBody>
      </p:sp>
      <p:graphicFrame>
        <p:nvGraphicFramePr>
          <p:cNvPr id="14" name="Table 13"/>
          <p:cNvGraphicFramePr>
            <a:graphicFrameLocks noGrp="1"/>
          </p:cNvGraphicFramePr>
          <p:nvPr>
            <p:extLst>
              <p:ext uri="{D42A27DB-BD31-4B8C-83A1-F6EECF244321}">
                <p14:modId xmlns:p14="http://schemas.microsoft.com/office/powerpoint/2010/main" val="1291058153"/>
              </p:ext>
            </p:extLst>
          </p:nvPr>
        </p:nvGraphicFramePr>
        <p:xfrm>
          <a:off x="304800" y="3794760"/>
          <a:ext cx="4267200" cy="2453640"/>
        </p:xfrm>
        <a:graphic>
          <a:graphicData uri="http://schemas.openxmlformats.org/drawingml/2006/table">
            <a:tbl>
              <a:tblPr firstRow="1" firstCol="1" bandRow="1"/>
              <a:tblGrid>
                <a:gridCol w="1219200"/>
                <a:gridCol w="3048000"/>
              </a:tblGrid>
              <a:tr h="326571">
                <a:tc>
                  <a:txBody>
                    <a:bodyPr/>
                    <a:lstStyle/>
                    <a:p>
                      <a:pPr marL="0" marR="0" algn="ctr">
                        <a:lnSpc>
                          <a:spcPct val="115000"/>
                        </a:lnSpc>
                        <a:spcBef>
                          <a:spcPts val="0"/>
                        </a:spcBef>
                        <a:spcAft>
                          <a:spcPts val="0"/>
                        </a:spcAft>
                      </a:pPr>
                      <a:r>
                        <a:rPr lang="en-US" sz="2000" b="1" dirty="0" smtClean="0">
                          <a:effectLst/>
                          <a:latin typeface="Calibri"/>
                          <a:ea typeface="Calibri"/>
                          <a:cs typeface="Calibri"/>
                        </a:rPr>
                        <a:t>BMI</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51205" algn="ctr">
                        <a:lnSpc>
                          <a:spcPct val="115000"/>
                        </a:lnSpc>
                        <a:spcBef>
                          <a:spcPts val="0"/>
                        </a:spcBef>
                        <a:spcAft>
                          <a:spcPts val="0"/>
                        </a:spcAft>
                      </a:pPr>
                      <a:r>
                        <a:rPr lang="id-ID" sz="2000" b="1" dirty="0">
                          <a:effectLst/>
                          <a:latin typeface="Calibri"/>
                          <a:ea typeface="Calibri"/>
                          <a:cs typeface="Calibri"/>
                        </a:rPr>
                        <a:t>KATEGORI</a:t>
                      </a: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1">
                <a:tc>
                  <a:txBody>
                    <a:bodyPr/>
                    <a:lstStyle/>
                    <a:p>
                      <a:pPr marL="0" marR="0">
                        <a:lnSpc>
                          <a:spcPct val="115000"/>
                        </a:lnSpc>
                        <a:spcBef>
                          <a:spcPts val="0"/>
                        </a:spcBef>
                        <a:spcAft>
                          <a:spcPts val="0"/>
                        </a:spcAft>
                      </a:pPr>
                      <a:r>
                        <a:rPr lang="id-ID" sz="2000" dirty="0">
                          <a:effectLst/>
                          <a:latin typeface="Calibri"/>
                          <a:ea typeface="Calibri"/>
                          <a:cs typeface="Calibri"/>
                        </a:rPr>
                        <a:t>&lt; 18.5</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2000" dirty="0">
                          <a:effectLst/>
                          <a:latin typeface="Calibri"/>
                          <a:ea typeface="Calibri"/>
                          <a:cs typeface="Calibri"/>
                        </a:rPr>
                        <a:t>Berat badan kurang</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1">
                <a:tc>
                  <a:txBody>
                    <a:bodyPr/>
                    <a:lstStyle/>
                    <a:p>
                      <a:pPr marL="0" marR="0">
                        <a:lnSpc>
                          <a:spcPct val="115000"/>
                        </a:lnSpc>
                        <a:spcBef>
                          <a:spcPts val="0"/>
                        </a:spcBef>
                        <a:spcAft>
                          <a:spcPts val="0"/>
                        </a:spcAft>
                      </a:pPr>
                      <a:r>
                        <a:rPr lang="id-ID" sz="2000">
                          <a:effectLst/>
                          <a:latin typeface="Calibri"/>
                          <a:ea typeface="Calibri"/>
                          <a:cs typeface="Calibri"/>
                        </a:rPr>
                        <a:t>18,5-22,9</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2000" dirty="0">
                          <a:effectLst/>
                          <a:latin typeface="Calibri"/>
                          <a:ea typeface="Calibri"/>
                          <a:cs typeface="Calibri"/>
                        </a:rPr>
                        <a:t>Berat badan normal</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1">
                <a:tc>
                  <a:txBody>
                    <a:bodyPr/>
                    <a:lstStyle/>
                    <a:p>
                      <a:pPr marL="0" marR="0">
                        <a:lnSpc>
                          <a:spcPct val="115000"/>
                        </a:lnSpc>
                        <a:spcBef>
                          <a:spcPts val="0"/>
                        </a:spcBef>
                        <a:spcAft>
                          <a:spcPts val="0"/>
                        </a:spcAft>
                      </a:pPr>
                      <a:r>
                        <a:rPr lang="id-ID" sz="2000">
                          <a:effectLst/>
                          <a:latin typeface="Calibri"/>
                          <a:ea typeface="Calibri"/>
                          <a:cs typeface="Calibri"/>
                        </a:rPr>
                        <a:t>≥23.0</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2000" dirty="0">
                          <a:effectLst/>
                          <a:latin typeface="Calibri"/>
                          <a:ea typeface="Calibri"/>
                          <a:cs typeface="Calibri"/>
                        </a:rPr>
                        <a:t>Kelebihan berat badan</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1">
                <a:tc>
                  <a:txBody>
                    <a:bodyPr/>
                    <a:lstStyle/>
                    <a:p>
                      <a:pPr marL="0" marR="0">
                        <a:lnSpc>
                          <a:spcPct val="115000"/>
                        </a:lnSpc>
                        <a:spcBef>
                          <a:spcPts val="0"/>
                        </a:spcBef>
                        <a:spcAft>
                          <a:spcPts val="0"/>
                        </a:spcAft>
                      </a:pPr>
                      <a:r>
                        <a:rPr lang="id-ID" sz="2000">
                          <a:effectLst/>
                          <a:latin typeface="Calibri"/>
                          <a:ea typeface="Calibri"/>
                          <a:cs typeface="Calibri"/>
                        </a:rPr>
                        <a:t>23.0-24.9</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2000" dirty="0">
                          <a:effectLst/>
                          <a:latin typeface="Calibri"/>
                          <a:ea typeface="Calibri"/>
                          <a:cs typeface="Calibri"/>
                        </a:rPr>
                        <a:t>Beresiko obesitas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1">
                <a:tc>
                  <a:txBody>
                    <a:bodyPr/>
                    <a:lstStyle/>
                    <a:p>
                      <a:pPr marL="0" marR="0">
                        <a:lnSpc>
                          <a:spcPct val="115000"/>
                        </a:lnSpc>
                        <a:spcBef>
                          <a:spcPts val="0"/>
                        </a:spcBef>
                        <a:spcAft>
                          <a:spcPts val="0"/>
                        </a:spcAft>
                      </a:pPr>
                      <a:r>
                        <a:rPr lang="id-ID" sz="2000">
                          <a:effectLst/>
                          <a:latin typeface="Calibri"/>
                          <a:ea typeface="Calibri"/>
                          <a:cs typeface="Calibri"/>
                        </a:rPr>
                        <a:t>25.0-29.9</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2000" dirty="0">
                          <a:effectLst/>
                          <a:latin typeface="Calibri"/>
                          <a:ea typeface="Calibri"/>
                          <a:cs typeface="Calibri"/>
                        </a:rPr>
                        <a:t>Obesitas </a:t>
                      </a:r>
                      <a:r>
                        <a:rPr lang="en-US" sz="2000" dirty="0">
                          <a:effectLst/>
                          <a:latin typeface="Calibri"/>
                          <a:ea typeface="Calibri"/>
                          <a:cs typeface="Calibri"/>
                        </a:rPr>
                        <a:t>I</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1">
                <a:tc>
                  <a:txBody>
                    <a:bodyPr/>
                    <a:lstStyle/>
                    <a:p>
                      <a:pPr marL="0" marR="0">
                        <a:lnSpc>
                          <a:spcPct val="115000"/>
                        </a:lnSpc>
                        <a:spcBef>
                          <a:spcPts val="0"/>
                        </a:spcBef>
                        <a:spcAft>
                          <a:spcPts val="0"/>
                        </a:spcAft>
                      </a:pPr>
                      <a:r>
                        <a:rPr lang="id-ID" sz="2000">
                          <a:effectLst/>
                          <a:latin typeface="Calibri"/>
                          <a:ea typeface="Calibri"/>
                          <a:cs typeface="Calibri"/>
                        </a:rPr>
                        <a:t>≥30.0</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2000" dirty="0">
                          <a:effectLst/>
                          <a:latin typeface="Calibri"/>
                          <a:ea typeface="Calibri"/>
                          <a:cs typeface="Calibri"/>
                        </a:rPr>
                        <a:t>Obesitas II</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Rectangle 15"/>
          <p:cNvSpPr/>
          <p:nvPr/>
        </p:nvSpPr>
        <p:spPr>
          <a:xfrm>
            <a:off x="263236" y="6336268"/>
            <a:ext cx="5146964" cy="369332"/>
          </a:xfrm>
          <a:prstGeom prst="rect">
            <a:avLst/>
          </a:prstGeom>
        </p:spPr>
        <p:txBody>
          <a:bodyPr wrap="square">
            <a:spAutoFit/>
          </a:bodyPr>
          <a:lstStyle/>
          <a:p>
            <a:r>
              <a:rPr lang="en-US" dirty="0" smtClean="0"/>
              <a:t>(</a:t>
            </a:r>
            <a:r>
              <a:rPr lang="id-ID" i="1" dirty="0" smtClean="0"/>
              <a:t>center </a:t>
            </a:r>
            <a:r>
              <a:rPr lang="id-ID" i="1" dirty="0"/>
              <a:t>of obesity research and </a:t>
            </a:r>
            <a:r>
              <a:rPr lang="id-ID" i="1" dirty="0" smtClean="0"/>
              <a:t>education</a:t>
            </a:r>
            <a:r>
              <a:rPr lang="en-US" i="1" dirty="0" smtClean="0"/>
              <a:t>, </a:t>
            </a:r>
            <a:r>
              <a:rPr lang="id-ID" i="1" dirty="0" smtClean="0"/>
              <a:t>2007</a:t>
            </a:r>
            <a:r>
              <a:rPr lang="en-US" dirty="0" smtClean="0"/>
              <a:t>)</a:t>
            </a:r>
            <a:endParaRPr lang="en-US" dirty="0"/>
          </a:p>
        </p:txBody>
      </p:sp>
    </p:spTree>
    <p:extLst>
      <p:ext uri="{BB962C8B-B14F-4D97-AF65-F5344CB8AC3E}">
        <p14:creationId xmlns:p14="http://schemas.microsoft.com/office/powerpoint/2010/main" val="38657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KENAIKAN BB SELAMA HAMIL</a:t>
            </a: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733800" y="2576945"/>
            <a:ext cx="2019300" cy="685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Beresiko</a:t>
            </a:r>
            <a:r>
              <a:rPr lang="en-US" dirty="0" smtClean="0"/>
              <a:t> </a:t>
            </a:r>
            <a:r>
              <a:rPr lang="en-US" dirty="0" err="1" smtClean="0"/>
              <a:t>melahirkan</a:t>
            </a:r>
            <a:r>
              <a:rPr lang="en-US" dirty="0" smtClean="0"/>
              <a:t>  </a:t>
            </a:r>
            <a:r>
              <a:rPr lang="en-US" dirty="0" err="1" smtClean="0"/>
              <a:t>bayi</a:t>
            </a:r>
            <a:r>
              <a:rPr lang="en-US" dirty="0" smtClean="0"/>
              <a:t> BBLR</a:t>
            </a:r>
            <a:endParaRPr lang="en-US" dirty="0"/>
          </a:p>
        </p:txBody>
      </p:sp>
      <p:sp>
        <p:nvSpPr>
          <p:cNvPr id="8" name="Rectangle 7"/>
          <p:cNvSpPr/>
          <p:nvPr/>
        </p:nvSpPr>
        <p:spPr>
          <a:xfrm>
            <a:off x="228600" y="5715000"/>
            <a:ext cx="8499764"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dirty="0" smtClean="0"/>
              <a:t>IMO, 2009; IMO, 2010</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487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3"/>
          <p:cNvGraphicFramePr>
            <a:graphicFrameLocks noGrp="1"/>
          </p:cNvGraphicFramePr>
          <p:nvPr>
            <p:ph idx="1"/>
            <p:extLst>
              <p:ext uri="{D42A27DB-BD31-4B8C-83A1-F6EECF244321}">
                <p14:modId xmlns:p14="http://schemas.microsoft.com/office/powerpoint/2010/main" val="4121030855"/>
              </p:ext>
            </p:extLst>
          </p:nvPr>
        </p:nvGraphicFramePr>
        <p:xfrm>
          <a:off x="533401" y="1243445"/>
          <a:ext cx="7924800" cy="4928754"/>
        </p:xfrm>
        <a:graphic>
          <a:graphicData uri="http://schemas.openxmlformats.org/drawingml/2006/table">
            <a:tbl>
              <a:tblPr firstRow="1" bandRow="1">
                <a:tableStyleId>{073A0DAA-6AF3-43AB-8588-CEC1D06C72B9}</a:tableStyleId>
              </a:tblPr>
              <a:tblGrid>
                <a:gridCol w="4824364"/>
                <a:gridCol w="3100436"/>
              </a:tblGrid>
              <a:tr h="1344205">
                <a:tc>
                  <a:txBody>
                    <a:bodyPr/>
                    <a:lstStyle/>
                    <a:p>
                      <a:pPr algn="ctr"/>
                      <a:endParaRPr lang="en-US" dirty="0" smtClean="0"/>
                    </a:p>
                    <a:p>
                      <a:pPr algn="ctr"/>
                      <a:r>
                        <a:rPr lang="en-US" dirty="0" smtClean="0"/>
                        <a:t>KATEGORI</a:t>
                      </a:r>
                      <a:r>
                        <a:rPr lang="en-US" baseline="0" dirty="0" smtClean="0"/>
                        <a:t> STATUS NUTRISI</a:t>
                      </a:r>
                      <a:endParaRPr lang="en-US" b="1" dirty="0"/>
                    </a:p>
                  </a:txBody>
                  <a:tcPr/>
                </a:tc>
                <a:tc>
                  <a:txBody>
                    <a:bodyPr/>
                    <a:lstStyle/>
                    <a:p>
                      <a:pPr algn="ctr"/>
                      <a:endParaRPr lang="en-US" dirty="0" smtClean="0"/>
                    </a:p>
                    <a:p>
                      <a:pPr algn="ctr"/>
                      <a:r>
                        <a:rPr lang="en-US" dirty="0" smtClean="0"/>
                        <a:t>PENAMBAHAN BB</a:t>
                      </a:r>
                      <a:endParaRPr lang="en-US" b="1" dirty="0"/>
                    </a:p>
                  </a:txBody>
                  <a:tcPr/>
                </a:tc>
              </a:tr>
              <a:tr h="896137">
                <a:tc>
                  <a:txBody>
                    <a:bodyPr/>
                    <a:lstStyle/>
                    <a:p>
                      <a:r>
                        <a:rPr lang="en-US" b="1" dirty="0" smtClean="0"/>
                        <a:t>UNDERWEIGHT (BMI</a:t>
                      </a:r>
                      <a:r>
                        <a:rPr lang="en-US" b="1" baseline="0" dirty="0" smtClean="0"/>
                        <a:t> &lt;18.5)</a:t>
                      </a:r>
                      <a:endParaRPr lang="en-US" b="1" dirty="0"/>
                    </a:p>
                  </a:txBody>
                  <a:tcPr/>
                </a:tc>
                <a:tc>
                  <a:txBody>
                    <a:bodyPr/>
                    <a:lstStyle/>
                    <a:p>
                      <a:pPr algn="ctr"/>
                      <a:r>
                        <a:rPr lang="en-US" b="1" dirty="0" smtClean="0"/>
                        <a:t>28-40 pound</a:t>
                      </a:r>
                      <a:endParaRPr lang="en-US" b="1" dirty="0"/>
                    </a:p>
                  </a:txBody>
                  <a:tcPr/>
                </a:tc>
              </a:tr>
              <a:tr h="896137">
                <a:tc>
                  <a:txBody>
                    <a:bodyPr/>
                    <a:lstStyle/>
                    <a:p>
                      <a:r>
                        <a:rPr lang="en-US" b="1" dirty="0" smtClean="0"/>
                        <a:t>NORMAL WEIGHT (BMI 18.5-24.9)</a:t>
                      </a:r>
                      <a:endParaRPr lang="en-US" b="1" dirty="0"/>
                    </a:p>
                  </a:txBody>
                  <a:tcPr/>
                </a:tc>
                <a:tc>
                  <a:txBody>
                    <a:bodyPr/>
                    <a:lstStyle/>
                    <a:p>
                      <a:pPr algn="ctr"/>
                      <a:r>
                        <a:rPr lang="en-US" b="1" dirty="0" smtClean="0"/>
                        <a:t>25-35 pound</a:t>
                      </a:r>
                      <a:endParaRPr lang="en-US" b="1" dirty="0"/>
                    </a:p>
                  </a:txBody>
                  <a:tcPr/>
                </a:tc>
              </a:tr>
              <a:tr h="1008154">
                <a:tc>
                  <a:txBody>
                    <a:bodyPr/>
                    <a:lstStyle/>
                    <a:p>
                      <a:r>
                        <a:rPr lang="en-US" b="1" dirty="0" smtClean="0"/>
                        <a:t>Overweight (BMI</a:t>
                      </a:r>
                      <a:r>
                        <a:rPr lang="en-US" b="1" baseline="0" dirty="0" smtClean="0"/>
                        <a:t> 25-29.9)</a:t>
                      </a:r>
                      <a:endParaRPr lang="en-US" b="1" dirty="0"/>
                    </a:p>
                  </a:txBody>
                  <a:tcPr/>
                </a:tc>
                <a:tc>
                  <a:txBody>
                    <a:bodyPr/>
                    <a:lstStyle/>
                    <a:p>
                      <a:pPr algn="ctr"/>
                      <a:r>
                        <a:rPr lang="en-US" b="1" dirty="0" smtClean="0"/>
                        <a:t>15-25 pound</a:t>
                      </a:r>
                      <a:endParaRPr lang="en-US" b="1" dirty="0"/>
                    </a:p>
                  </a:txBody>
                  <a:tcPr/>
                </a:tc>
              </a:tr>
              <a:tr h="784121">
                <a:tc>
                  <a:txBody>
                    <a:bodyPr/>
                    <a:lstStyle/>
                    <a:p>
                      <a:r>
                        <a:rPr lang="en-US" b="1" dirty="0" smtClean="0"/>
                        <a:t>Obese (BMI &gt;30)</a:t>
                      </a:r>
                      <a:endParaRPr lang="en-US" b="1" dirty="0"/>
                    </a:p>
                  </a:txBody>
                  <a:tcPr/>
                </a:tc>
                <a:tc>
                  <a:txBody>
                    <a:bodyPr/>
                    <a:lstStyle/>
                    <a:p>
                      <a:pPr algn="ctr"/>
                      <a:r>
                        <a:rPr lang="en-US" b="1" dirty="0" smtClean="0"/>
                        <a:t>11-20 pound</a:t>
                      </a:r>
                      <a:endParaRPr lang="en-US" b="1" dirty="0"/>
                    </a:p>
                  </a:txBody>
                  <a:tcPr/>
                </a:tc>
              </a:tr>
            </a:tbl>
          </a:graphicData>
        </a:graphic>
      </p:graphicFrame>
    </p:spTree>
    <p:extLst>
      <p:ext uri="{BB962C8B-B14F-4D97-AF65-F5344CB8AC3E}">
        <p14:creationId xmlns:p14="http://schemas.microsoft.com/office/powerpoint/2010/main" val="177796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fontScale="90000"/>
          </a:bodyPr>
          <a:lstStyle/>
          <a:p>
            <a:r>
              <a:rPr lang="en-US" b="1" dirty="0" smtClean="0"/>
              <a:t>KEHAMILAN DENGAN OBESITAS (KO)</a:t>
            </a: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75838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3352800" y="1143000"/>
            <a:ext cx="5562600" cy="5410200"/>
          </a:xfrm>
        </p:spPr>
        <p:txBody>
          <a:bodyPr/>
          <a:lstStyle/>
          <a:p>
            <a:pPr>
              <a:buFont typeface="Wingdings" pitchFamily="2" charset="2"/>
              <a:buChar char="ü"/>
            </a:pPr>
            <a:r>
              <a:rPr lang="en-US" dirty="0" err="1" smtClean="0"/>
              <a:t>Kelebihan</a:t>
            </a:r>
            <a:r>
              <a:rPr lang="en-US" dirty="0" smtClean="0"/>
              <a:t> </a:t>
            </a:r>
            <a:r>
              <a:rPr lang="en-US" dirty="0" err="1" smtClean="0"/>
              <a:t>jaringan</a:t>
            </a:r>
            <a:r>
              <a:rPr lang="en-US" dirty="0" smtClean="0"/>
              <a:t> </a:t>
            </a:r>
            <a:r>
              <a:rPr lang="en-US" dirty="0" err="1" smtClean="0"/>
              <a:t>lemak</a:t>
            </a:r>
            <a:r>
              <a:rPr lang="en-US" dirty="0" smtClean="0"/>
              <a:t> yang </a:t>
            </a:r>
            <a:r>
              <a:rPr lang="en-US" dirty="0" err="1" smtClean="0"/>
              <a:t>ada</a:t>
            </a:r>
            <a:r>
              <a:rPr lang="en-US" dirty="0" smtClean="0"/>
              <a:t> </a:t>
            </a:r>
            <a:r>
              <a:rPr lang="en-US" dirty="0" err="1" smtClean="0"/>
              <a:t>dalam</a:t>
            </a:r>
            <a:r>
              <a:rPr lang="en-US" dirty="0" smtClean="0"/>
              <a:t> </a:t>
            </a:r>
            <a:r>
              <a:rPr lang="en-US" dirty="0" err="1" smtClean="0"/>
              <a:t>tubuh</a:t>
            </a:r>
            <a:r>
              <a:rPr lang="en-US" dirty="0" smtClean="0"/>
              <a:t> </a:t>
            </a:r>
            <a:r>
              <a:rPr lang="en-US" dirty="0" err="1" smtClean="0"/>
              <a:t>dapat</a:t>
            </a:r>
            <a:r>
              <a:rPr lang="en-US" dirty="0" smtClean="0"/>
              <a:t> </a:t>
            </a:r>
            <a:r>
              <a:rPr lang="en-US" dirty="0" err="1" smtClean="0"/>
              <a:t>meningkatkan</a:t>
            </a:r>
            <a:r>
              <a:rPr lang="en-US" dirty="0" smtClean="0"/>
              <a:t> over </a:t>
            </a:r>
            <a:r>
              <a:rPr lang="en-US" dirty="0" err="1" smtClean="0"/>
              <a:t>produksi</a:t>
            </a:r>
            <a:r>
              <a:rPr lang="en-US" dirty="0" smtClean="0"/>
              <a:t> </a:t>
            </a:r>
            <a:r>
              <a:rPr lang="en-US" dirty="0" err="1" smtClean="0"/>
              <a:t>hormon</a:t>
            </a:r>
            <a:r>
              <a:rPr lang="en-US" dirty="0" smtClean="0"/>
              <a:t> estrogen</a:t>
            </a:r>
          </a:p>
          <a:p>
            <a:pPr marL="0" indent="0">
              <a:buNone/>
            </a:pPr>
            <a:endParaRPr lang="en-US" dirty="0" smtClean="0"/>
          </a:p>
          <a:p>
            <a:pPr>
              <a:buFont typeface="Wingdings" pitchFamily="2" charset="2"/>
              <a:buChar char="ü"/>
            </a:pPr>
            <a:r>
              <a:rPr lang="en-US" dirty="0" err="1" smtClean="0"/>
              <a:t>Sekitar</a:t>
            </a:r>
            <a:r>
              <a:rPr lang="en-US" dirty="0" smtClean="0"/>
              <a:t> 10 </a:t>
            </a:r>
            <a:r>
              <a:rPr lang="en-US" dirty="0" err="1" smtClean="0"/>
              <a:t>persen</a:t>
            </a:r>
            <a:r>
              <a:rPr lang="en-US" dirty="0" smtClean="0"/>
              <a:t> </a:t>
            </a:r>
            <a:r>
              <a:rPr lang="en-US" dirty="0" err="1" smtClean="0"/>
              <a:t>perempuan</a:t>
            </a:r>
            <a:r>
              <a:rPr lang="en-US" dirty="0" smtClean="0"/>
              <a:t> yang </a:t>
            </a:r>
            <a:r>
              <a:rPr lang="en-US" dirty="0" err="1" smtClean="0"/>
              <a:t>kesulitan</a:t>
            </a:r>
            <a:r>
              <a:rPr lang="en-US" dirty="0" smtClean="0"/>
              <a:t> </a:t>
            </a:r>
            <a:r>
              <a:rPr lang="en-US" dirty="0" err="1" smtClean="0"/>
              <a:t>hamil</a:t>
            </a:r>
            <a:r>
              <a:rPr lang="en-US" dirty="0" smtClean="0"/>
              <a:t> </a:t>
            </a:r>
            <a:r>
              <a:rPr lang="en-US" dirty="0" err="1" smtClean="0"/>
              <a:t>disebabkan</a:t>
            </a:r>
            <a:r>
              <a:rPr lang="en-US" dirty="0" smtClean="0"/>
              <a:t> </a:t>
            </a:r>
            <a:r>
              <a:rPr lang="en-US" dirty="0" err="1" smtClean="0"/>
              <a:t>oleh</a:t>
            </a:r>
            <a:r>
              <a:rPr lang="en-US" dirty="0" smtClean="0"/>
              <a:t> PCOS (polycystic ovarian syndrome). </a:t>
            </a:r>
            <a:endParaRPr lang="en-US" dirty="0"/>
          </a:p>
        </p:txBody>
      </p:sp>
    </p:spTree>
    <p:extLst>
      <p:ext uri="{BB962C8B-B14F-4D97-AF65-F5344CB8AC3E}">
        <p14:creationId xmlns:p14="http://schemas.microsoft.com/office/powerpoint/2010/main" val="42504492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DAMPAK DARI KO</a:t>
            </a:r>
            <a:endParaRPr lang="en-US" b="1" dirty="0"/>
          </a:p>
        </p:txBody>
      </p:sp>
      <p:sp>
        <p:nvSpPr>
          <p:cNvPr id="3" name="Content Placeholder 2"/>
          <p:cNvSpPr>
            <a:spLocks noGrp="1"/>
          </p:cNvSpPr>
          <p:nvPr>
            <p:ph idx="1"/>
          </p:nvPr>
        </p:nvSpPr>
        <p:spPr>
          <a:xfrm>
            <a:off x="290945" y="1219200"/>
            <a:ext cx="8610600" cy="5410200"/>
          </a:xfrm>
        </p:spPr>
        <p:txBody>
          <a:bodyPr/>
          <a:lstStyle/>
          <a:p>
            <a:pPr marL="514350" indent="-514350">
              <a:buAutoNum type="arabicPeriod"/>
            </a:pPr>
            <a:r>
              <a:rPr lang="en-US" dirty="0" smtClean="0"/>
              <a:t>Gestational Diabetes</a:t>
            </a:r>
          </a:p>
          <a:p>
            <a:pPr marL="514350" indent="-514350">
              <a:buAutoNum type="arabicPeriod"/>
            </a:pPr>
            <a:r>
              <a:rPr lang="en-US" dirty="0" err="1" smtClean="0"/>
              <a:t>Hipertensi</a:t>
            </a:r>
            <a:endParaRPr lang="en-US" dirty="0" smtClean="0"/>
          </a:p>
          <a:p>
            <a:pPr marL="514350" indent="-514350">
              <a:buAutoNum type="arabicPeriod"/>
            </a:pPr>
            <a:r>
              <a:rPr lang="en-US" dirty="0" smtClean="0"/>
              <a:t>Fetal </a:t>
            </a:r>
            <a:r>
              <a:rPr lang="en-US" dirty="0" err="1" smtClean="0"/>
              <a:t>Macrosomia</a:t>
            </a:r>
            <a:endParaRPr lang="en-US" dirty="0" smtClean="0"/>
          </a:p>
          <a:p>
            <a:pPr marL="514350" indent="-514350">
              <a:buAutoNum type="arabicPeriod"/>
            </a:pPr>
            <a:r>
              <a:rPr lang="en-US" dirty="0" smtClean="0"/>
              <a:t>High risk Post partum infection</a:t>
            </a:r>
          </a:p>
          <a:p>
            <a:pPr marL="514350" indent="-514350">
              <a:buAutoNum type="arabicPeriod"/>
            </a:pPr>
            <a:r>
              <a:rPr lang="en-US" dirty="0" smtClean="0"/>
              <a:t>Post date</a:t>
            </a:r>
          </a:p>
          <a:p>
            <a:pPr marL="514350" indent="-514350">
              <a:buAutoNum type="arabicPeriod"/>
            </a:pPr>
            <a:r>
              <a:rPr lang="en-US" dirty="0" smtClean="0"/>
              <a:t>High risk SC</a:t>
            </a:r>
          </a:p>
          <a:p>
            <a:pPr marL="514350" indent="-514350">
              <a:buAutoNum type="arabicPeriod"/>
            </a:pPr>
            <a:r>
              <a:rPr lang="en-US" dirty="0" err="1" smtClean="0"/>
              <a:t>Meningkatkan</a:t>
            </a:r>
            <a:r>
              <a:rPr lang="en-US" dirty="0" smtClean="0"/>
              <a:t> </a:t>
            </a:r>
            <a:r>
              <a:rPr lang="en-US" dirty="0" err="1" smtClean="0"/>
              <a:t>resiko</a:t>
            </a:r>
            <a:r>
              <a:rPr lang="en-US" dirty="0" smtClean="0"/>
              <a:t> maternal </a:t>
            </a:r>
            <a:r>
              <a:rPr lang="en-US" dirty="0" err="1" smtClean="0"/>
              <a:t>mortaliy</a:t>
            </a:r>
            <a:endParaRPr lang="en-US" dirty="0" smtClean="0"/>
          </a:p>
          <a:p>
            <a:pPr marL="514350" indent="-514350">
              <a:buAutoNum type="arabicPeriod"/>
            </a:pPr>
            <a:r>
              <a:rPr lang="en-US" dirty="0" smtClean="0"/>
              <a:t>High risk Post partum Hemorrhagic</a:t>
            </a:r>
          </a:p>
          <a:p>
            <a:pPr marL="0" indent="0" algn="r">
              <a:buNone/>
            </a:pPr>
            <a:endParaRPr lang="en-US" sz="1800" dirty="0" smtClean="0"/>
          </a:p>
          <a:p>
            <a:pPr marL="0" indent="0" algn="r">
              <a:buNone/>
            </a:pPr>
            <a:r>
              <a:rPr lang="en-US" sz="1800" dirty="0" smtClean="0"/>
              <a:t>(Hull, Montgomery, </a:t>
            </a:r>
            <a:r>
              <a:rPr lang="en-US" sz="1800" dirty="0" err="1" smtClean="0"/>
              <a:t>Vireday</a:t>
            </a:r>
            <a:r>
              <a:rPr lang="en-US" sz="1800" dirty="0" smtClean="0"/>
              <a:t>, &amp; Kendall-Tackett, 2011)</a:t>
            </a:r>
            <a:endParaRPr lang="en-US" sz="1800"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2" descr="Hasil gambar untuk pregnancy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819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44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itle 3"/>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smtClean="0"/>
              <a:t>RESIKO &amp; KOMPLIKASI</a:t>
            </a:r>
            <a:endParaRPr lang="en-US" b="1" dirty="0"/>
          </a:p>
        </p:txBody>
      </p:sp>
      <p:sp>
        <p:nvSpPr>
          <p:cNvPr id="6" name="Text Placeholder 4"/>
          <p:cNvSpPr txBox="1">
            <a:spLocks/>
          </p:cNvSpPr>
          <p:nvPr/>
        </p:nvSpPr>
        <p:spPr>
          <a:xfrm>
            <a:off x="457200" y="1295401"/>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t>IBU</a:t>
            </a:r>
            <a:endParaRPr lang="en-US" b="1" dirty="0"/>
          </a:p>
        </p:txBody>
      </p:sp>
      <p:sp>
        <p:nvSpPr>
          <p:cNvPr id="8" name="Content Placeholder 5"/>
          <p:cNvSpPr txBox="1">
            <a:spLocks/>
          </p:cNvSpPr>
          <p:nvPr/>
        </p:nvSpPr>
        <p:spPr>
          <a:xfrm>
            <a:off x="457200" y="2098675"/>
            <a:ext cx="4040188" cy="42259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9725" lvl="2">
              <a:buFont typeface="Wingdings"/>
              <a:buChar char=""/>
              <a:defRPr/>
            </a:pPr>
            <a:r>
              <a:rPr lang="en-AU" sz="2500" smtClean="0"/>
              <a:t>Miscarriage</a:t>
            </a:r>
          </a:p>
          <a:p>
            <a:pPr marL="339725" lvl="2">
              <a:buFont typeface="Wingdings"/>
              <a:buChar char=""/>
              <a:defRPr/>
            </a:pPr>
            <a:r>
              <a:rPr lang="en-AU" sz="2500" smtClean="0"/>
              <a:t>Thromboembolism           </a:t>
            </a:r>
          </a:p>
          <a:p>
            <a:pPr marL="339725" lvl="2">
              <a:buFont typeface="Wingdings"/>
              <a:buChar char=""/>
              <a:defRPr/>
            </a:pPr>
            <a:r>
              <a:rPr lang="en-AU" sz="2500" smtClean="0"/>
              <a:t>Gestational diabetes      </a:t>
            </a:r>
          </a:p>
          <a:p>
            <a:pPr marL="339725" lvl="2">
              <a:buFont typeface="Wingdings"/>
              <a:buChar char=""/>
              <a:defRPr/>
            </a:pPr>
            <a:r>
              <a:rPr lang="en-AU" sz="2500" smtClean="0"/>
              <a:t>Pre eclampsia</a:t>
            </a:r>
          </a:p>
          <a:p>
            <a:pPr marL="339725" lvl="2">
              <a:buFont typeface="Wingdings"/>
              <a:buChar char=""/>
              <a:defRPr/>
            </a:pPr>
            <a:r>
              <a:rPr lang="en-AU" sz="2500" smtClean="0"/>
              <a:t>Dysfunctional labour</a:t>
            </a:r>
          </a:p>
          <a:p>
            <a:pPr marL="339725" lvl="2">
              <a:buFont typeface="Wingdings"/>
              <a:buChar char=""/>
              <a:defRPr/>
            </a:pPr>
            <a:r>
              <a:rPr lang="en-AU" sz="2500" smtClean="0"/>
              <a:t>Caesarean section          </a:t>
            </a:r>
          </a:p>
          <a:p>
            <a:pPr marL="339725" lvl="2">
              <a:buFont typeface="Wingdings"/>
              <a:buChar char=""/>
              <a:defRPr/>
            </a:pPr>
            <a:r>
              <a:rPr lang="en-AU" sz="2500" smtClean="0"/>
              <a:t>Wound infection             </a:t>
            </a:r>
          </a:p>
          <a:p>
            <a:pPr marL="339725" lvl="2">
              <a:buFont typeface="Wingdings"/>
              <a:buChar char=""/>
              <a:defRPr/>
            </a:pPr>
            <a:r>
              <a:rPr lang="en-AU" sz="2500" smtClean="0"/>
              <a:t>Anaesthetic complications</a:t>
            </a:r>
          </a:p>
          <a:p>
            <a:pPr marL="339725" lvl="2">
              <a:buFont typeface="Wingdings"/>
              <a:buChar char=""/>
              <a:defRPr/>
            </a:pPr>
            <a:r>
              <a:rPr lang="en-AU" sz="2500" smtClean="0"/>
              <a:t>Maternal mortality</a:t>
            </a:r>
          </a:p>
          <a:p>
            <a:pPr marL="0" indent="0">
              <a:buFont typeface="Arial" pitchFamily="34" charset="0"/>
              <a:buNone/>
            </a:pPr>
            <a:endParaRPr lang="en-US" dirty="0"/>
          </a:p>
        </p:txBody>
      </p:sp>
      <p:sp>
        <p:nvSpPr>
          <p:cNvPr id="9" name="Text Placeholder 6"/>
          <p:cNvSpPr txBox="1">
            <a:spLocks/>
          </p:cNvSpPr>
          <p:nvPr/>
        </p:nvSpPr>
        <p:spPr>
          <a:xfrm>
            <a:off x="4645025" y="1295401"/>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t>BAYI/JANIN</a:t>
            </a:r>
            <a:endParaRPr lang="en-US" b="1" dirty="0"/>
          </a:p>
        </p:txBody>
      </p:sp>
      <p:sp>
        <p:nvSpPr>
          <p:cNvPr id="10" name="Content Placeholder 7"/>
          <p:cNvSpPr txBox="1">
            <a:spLocks/>
          </p:cNvSpPr>
          <p:nvPr/>
        </p:nvSpPr>
        <p:spPr>
          <a:xfrm>
            <a:off x="4645025" y="2098675"/>
            <a:ext cx="4041775" cy="42259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4163" lvl="2">
              <a:buFont typeface="Wingdings"/>
              <a:buChar char=""/>
              <a:defRPr/>
            </a:pPr>
            <a:r>
              <a:rPr lang="en-AU" sz="2500" smtClean="0"/>
              <a:t>Congenital malformation</a:t>
            </a:r>
          </a:p>
          <a:p>
            <a:pPr marL="284163" lvl="2">
              <a:buFont typeface="Wingdings"/>
              <a:buChar char=""/>
              <a:defRPr/>
            </a:pPr>
            <a:r>
              <a:rPr lang="en-AU" sz="2500" smtClean="0"/>
              <a:t>Fetal macrosomia              </a:t>
            </a:r>
          </a:p>
          <a:p>
            <a:pPr marL="284163" lvl="2">
              <a:buFont typeface="Wingdings"/>
              <a:buChar char=""/>
              <a:defRPr/>
            </a:pPr>
            <a:r>
              <a:rPr lang="en-AU" sz="2500" smtClean="0"/>
              <a:t>Shoulder dystocia</a:t>
            </a:r>
          </a:p>
          <a:p>
            <a:pPr marL="284163" lvl="2">
              <a:buFont typeface="Wingdings"/>
              <a:buChar char=""/>
              <a:defRPr/>
            </a:pPr>
            <a:r>
              <a:rPr lang="en-AU" sz="2500" smtClean="0"/>
              <a:t>Stillbirth                     </a:t>
            </a:r>
          </a:p>
          <a:p>
            <a:pPr marL="284163" lvl="2">
              <a:buFont typeface="Wingdings"/>
              <a:buChar char=""/>
              <a:defRPr/>
            </a:pPr>
            <a:r>
              <a:rPr lang="en-AU" sz="2500" smtClean="0"/>
              <a:t>Neonatal death            </a:t>
            </a:r>
          </a:p>
          <a:p>
            <a:pPr marL="284163" lvl="2">
              <a:buFont typeface="Wingdings"/>
              <a:buChar char=""/>
              <a:defRPr/>
            </a:pPr>
            <a:r>
              <a:rPr lang="en-AU" sz="2500" smtClean="0"/>
              <a:t>Neonatal morbidity i.e. NICU admission</a:t>
            </a:r>
          </a:p>
          <a:p>
            <a:pPr marL="284163" lvl="2">
              <a:buFont typeface="Wingdings"/>
              <a:buChar char=""/>
              <a:defRPr/>
            </a:pPr>
            <a:r>
              <a:rPr lang="en-AU" sz="2500" smtClean="0"/>
              <a:t>Reduced rates of breast feeding</a:t>
            </a:r>
          </a:p>
          <a:p>
            <a:endParaRPr lang="en-US" dirty="0"/>
          </a:p>
        </p:txBody>
      </p:sp>
    </p:spTree>
    <p:extLst>
      <p:ext uri="{BB962C8B-B14F-4D97-AF65-F5344CB8AC3E}">
        <p14:creationId xmlns:p14="http://schemas.microsoft.com/office/powerpoint/2010/main" val="308255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ADAPTASI FISIOLOGIS KEHAMILAN</a:t>
            </a: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57745"/>
            <a:ext cx="6681787"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hlinkClick r:id="rId3" action="ppaction://hlinkfile"/>
          </p:cNvPr>
          <p:cNvSpPr/>
          <p:nvPr/>
        </p:nvSpPr>
        <p:spPr>
          <a:xfrm>
            <a:off x="7391400" y="1607127"/>
            <a:ext cx="1447800" cy="1524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smtClean="0"/>
              <a:t>1</a:t>
            </a:r>
            <a:endParaRPr lang="en-US" sz="6000" b="1" dirty="0"/>
          </a:p>
        </p:txBody>
      </p:sp>
      <p:sp>
        <p:nvSpPr>
          <p:cNvPr id="8" name="Rectangle 7">
            <a:hlinkClick r:id="rId4" action="ppaction://hlinkfile"/>
          </p:cNvPr>
          <p:cNvSpPr/>
          <p:nvPr/>
        </p:nvSpPr>
        <p:spPr>
          <a:xfrm>
            <a:off x="7429932" y="3512127"/>
            <a:ext cx="1447800" cy="1524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a:t>2</a:t>
            </a:r>
          </a:p>
        </p:txBody>
      </p:sp>
    </p:spTree>
    <p:extLst>
      <p:ext uri="{BB962C8B-B14F-4D97-AF65-F5344CB8AC3E}">
        <p14:creationId xmlns:p14="http://schemas.microsoft.com/office/powerpoint/2010/main" val="2043096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MANAGEMENT KO (1)</a:t>
            </a:r>
            <a:endParaRPr lang="en-US" b="1" dirty="0"/>
          </a:p>
        </p:txBody>
      </p:sp>
      <p:sp>
        <p:nvSpPr>
          <p:cNvPr id="3" name="Content Placeholder 2"/>
          <p:cNvSpPr>
            <a:spLocks noGrp="1"/>
          </p:cNvSpPr>
          <p:nvPr>
            <p:ph idx="1"/>
          </p:nvPr>
        </p:nvSpPr>
        <p:spPr>
          <a:xfrm>
            <a:off x="290945" y="1143000"/>
            <a:ext cx="8610600" cy="5486400"/>
          </a:xfrm>
        </p:spPr>
        <p:txBody>
          <a:bodyPr>
            <a:normAutofit fontScale="92500" lnSpcReduction="10000"/>
          </a:bodyPr>
          <a:lstStyle/>
          <a:p>
            <a:pPr>
              <a:buFont typeface="Wingdings" pitchFamily="2" charset="2"/>
              <a:buChar char="ü"/>
            </a:pPr>
            <a:r>
              <a:rPr lang="en-AU" dirty="0"/>
              <a:t>Optimise weight before pregnancy</a:t>
            </a:r>
          </a:p>
          <a:p>
            <a:pPr lvl="1">
              <a:buFont typeface="Wingdings" pitchFamily="2" charset="2"/>
              <a:buChar char="§"/>
            </a:pPr>
            <a:r>
              <a:rPr lang="en-AU" dirty="0"/>
              <a:t>Educate &amp; advise all women with BMI&gt;30 to lose weight before conception</a:t>
            </a:r>
          </a:p>
          <a:p>
            <a:pPr lvl="1">
              <a:buFont typeface="Wingdings" pitchFamily="2" charset="2"/>
              <a:buChar char="§"/>
            </a:pPr>
            <a:r>
              <a:rPr lang="en-AU" dirty="0"/>
              <a:t>Weight loss &gt;4.5 Kg before pregnancy reduces the risk of gestational diabetes by 40%</a:t>
            </a:r>
          </a:p>
          <a:p>
            <a:pPr>
              <a:buFont typeface="Wingdings" pitchFamily="2" charset="2"/>
              <a:buChar char="ü"/>
            </a:pPr>
            <a:r>
              <a:rPr lang="en-AU" dirty="0"/>
              <a:t>Dietary Supplementation</a:t>
            </a:r>
          </a:p>
          <a:p>
            <a:pPr lvl="1">
              <a:buFont typeface="Wingdings" pitchFamily="2" charset="2"/>
              <a:buChar char="§"/>
            </a:pPr>
            <a:r>
              <a:rPr lang="en-AU" dirty="0"/>
              <a:t>Folic acid </a:t>
            </a:r>
            <a:r>
              <a:rPr lang="en-AU" u="sng" dirty="0"/>
              <a:t>5 mg/day</a:t>
            </a:r>
            <a:r>
              <a:rPr lang="en-AU" dirty="0"/>
              <a:t> for -1 to +3 months of pregnancy</a:t>
            </a:r>
          </a:p>
          <a:p>
            <a:pPr lvl="1">
              <a:buFont typeface="Wingdings" pitchFamily="2" charset="2"/>
              <a:buChar char="§"/>
            </a:pPr>
            <a:r>
              <a:rPr lang="en-AU" dirty="0"/>
              <a:t>Vitamin D 10 </a:t>
            </a:r>
            <a:r>
              <a:rPr lang="en-AU" dirty="0" err="1"/>
              <a:t>ug</a:t>
            </a:r>
            <a:r>
              <a:rPr lang="en-AU" dirty="0"/>
              <a:t>/day (? Required for a sun-loving Aussie)</a:t>
            </a:r>
          </a:p>
          <a:p>
            <a:pPr>
              <a:buFont typeface="Wingdings" pitchFamily="2" charset="2"/>
              <a:buChar char="ü"/>
            </a:pPr>
            <a:r>
              <a:rPr lang="en-AU" dirty="0"/>
              <a:t>Measure and calculate BMI at first </a:t>
            </a:r>
            <a:r>
              <a:rPr lang="en-AU" dirty="0" smtClean="0"/>
              <a:t>ANTENATAL CARE</a:t>
            </a:r>
            <a:endParaRPr lang="en-AU" dirty="0"/>
          </a:p>
          <a:p>
            <a:pPr lvl="1">
              <a:buFont typeface="Wingdings" pitchFamily="2" charset="2"/>
              <a:buChar char="§"/>
            </a:pPr>
            <a:r>
              <a:rPr lang="en-AU" dirty="0"/>
              <a:t>Preferably before 12w</a:t>
            </a:r>
          </a:p>
          <a:p>
            <a:pPr lvl="1">
              <a:buFont typeface="Wingdings" pitchFamily="2" charset="2"/>
              <a:buChar char="§"/>
            </a:pPr>
            <a:r>
              <a:rPr lang="en-AU" dirty="0"/>
              <a:t>Don’t rely on self estimates of height &amp; weight</a:t>
            </a:r>
          </a:p>
          <a:p>
            <a:pPr>
              <a:buFont typeface="Wingdings" pitchFamily="2" charset="2"/>
              <a:buChar char="ü"/>
            </a:pPr>
            <a:r>
              <a:rPr lang="en-AU" dirty="0"/>
              <a:t>Dietary Advice</a:t>
            </a:r>
          </a:p>
          <a:p>
            <a:pPr>
              <a:buFont typeface="Wingdings" pitchFamily="2" charset="2"/>
              <a:buChar char="ü"/>
            </a:pPr>
            <a:endParaRPr lang="en-US"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59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MANAGEMENT KO </a:t>
            </a:r>
            <a:r>
              <a:rPr lang="en-US" b="1" dirty="0" smtClean="0"/>
              <a:t>(2)</a:t>
            </a:r>
            <a:endParaRPr lang="en-US" b="1" dirty="0"/>
          </a:p>
        </p:txBody>
      </p:sp>
      <p:sp>
        <p:nvSpPr>
          <p:cNvPr id="3" name="Content Placeholder 2"/>
          <p:cNvSpPr>
            <a:spLocks noGrp="1"/>
          </p:cNvSpPr>
          <p:nvPr>
            <p:ph idx="1"/>
          </p:nvPr>
        </p:nvSpPr>
        <p:spPr>
          <a:xfrm>
            <a:off x="290945" y="1219200"/>
            <a:ext cx="8610600" cy="5410200"/>
          </a:xfrm>
        </p:spPr>
        <p:txBody>
          <a:bodyPr>
            <a:noAutofit/>
          </a:bodyPr>
          <a:lstStyle/>
          <a:p>
            <a:pPr marL="346075" indent="-346075">
              <a:buFont typeface="+mj-lt"/>
              <a:buAutoNum type="arabicParenR"/>
              <a:defRPr/>
            </a:pPr>
            <a:r>
              <a:rPr lang="en-AU" sz="2400" dirty="0"/>
              <a:t>Recommend daily physical activity &amp; reinforce</a:t>
            </a:r>
          </a:p>
          <a:p>
            <a:pPr marL="346075" indent="-346075">
              <a:buFont typeface="+mj-lt"/>
              <a:buAutoNum type="arabicParenR"/>
              <a:defRPr/>
            </a:pPr>
            <a:r>
              <a:rPr lang="en-AU" sz="2400" dirty="0"/>
              <a:t>Provide detailed, accurate and specific pregnancy risk advise to all women with BMI&gt;30</a:t>
            </a:r>
          </a:p>
          <a:p>
            <a:pPr marL="346075" indent="-346075">
              <a:buFont typeface="+mj-lt"/>
              <a:buAutoNum type="arabicParenR"/>
              <a:defRPr/>
            </a:pPr>
            <a:r>
              <a:rPr lang="en-AU" sz="2400" dirty="0"/>
              <a:t>Women with BMI&gt;35 need obstetrician-led Delivery Unit</a:t>
            </a:r>
          </a:p>
          <a:p>
            <a:pPr marL="346075" indent="-346075">
              <a:buFont typeface="+mj-lt"/>
              <a:buAutoNum type="arabicParenR"/>
              <a:defRPr/>
            </a:pPr>
            <a:r>
              <a:rPr lang="en-AU" sz="2400" dirty="0"/>
              <a:t>Discuss &amp; document </a:t>
            </a:r>
            <a:r>
              <a:rPr lang="en-AU" sz="2400" dirty="0" err="1"/>
              <a:t>intrapartum</a:t>
            </a:r>
            <a:r>
              <a:rPr lang="en-AU" sz="2400" dirty="0"/>
              <a:t> risks and plans management</a:t>
            </a:r>
          </a:p>
          <a:p>
            <a:pPr marL="346075" indent="-346075">
              <a:buFont typeface="+mj-lt"/>
              <a:buAutoNum type="arabicParenR"/>
              <a:defRPr/>
            </a:pPr>
            <a:r>
              <a:rPr lang="en-AU" sz="2400" dirty="0"/>
              <a:t>Induction of delivery only for obstetric indications</a:t>
            </a:r>
          </a:p>
          <a:p>
            <a:pPr marL="346075" indent="-346075">
              <a:buFont typeface="+mj-lt"/>
              <a:buAutoNum type="arabicParenR"/>
              <a:defRPr/>
            </a:pPr>
            <a:r>
              <a:rPr lang="en-AU" sz="2400" dirty="0"/>
              <a:t>Requests for VBAC require individual assessment</a:t>
            </a:r>
          </a:p>
          <a:p>
            <a:pPr marL="346075" indent="-346075">
              <a:buFont typeface="+mj-lt"/>
              <a:buAutoNum type="arabicParenR"/>
              <a:defRPr/>
            </a:pPr>
            <a:r>
              <a:rPr lang="en-AU" sz="2400" dirty="0"/>
              <a:t>IV access in labour</a:t>
            </a:r>
          </a:p>
          <a:p>
            <a:pPr marL="346075" indent="-346075">
              <a:buFont typeface="+mj-lt"/>
              <a:buAutoNum type="arabicParenR"/>
              <a:defRPr/>
            </a:pPr>
            <a:r>
              <a:rPr lang="en-AU" sz="2400" dirty="0"/>
              <a:t>Active management third stage</a:t>
            </a:r>
          </a:p>
          <a:p>
            <a:pPr marL="346075" indent="-346075">
              <a:buFont typeface="+mj-lt"/>
              <a:buAutoNum type="arabicParenR"/>
              <a:defRPr/>
            </a:pPr>
            <a:r>
              <a:rPr lang="en-AU" sz="2400" dirty="0"/>
              <a:t>Subcutaneous suture if Caesarean is required </a:t>
            </a:r>
          </a:p>
          <a:p>
            <a:pPr marL="346075" indent="-346075">
              <a:buFont typeface="+mj-lt"/>
              <a:buAutoNum type="arabicParenR"/>
              <a:defRPr/>
            </a:pPr>
            <a:r>
              <a:rPr lang="en-AU" sz="2400" dirty="0"/>
              <a:t>Special education and support for breastfeeding should begin </a:t>
            </a:r>
            <a:r>
              <a:rPr lang="en-AU" sz="2400" dirty="0" err="1"/>
              <a:t>antenatally</a:t>
            </a:r>
            <a:endParaRPr lang="en-AU" sz="2400" dirty="0"/>
          </a:p>
          <a:p>
            <a:pPr marL="346075" indent="-346075">
              <a:buFont typeface="+mj-lt"/>
              <a:buAutoNum type="arabicParenR"/>
              <a:defRPr/>
            </a:pPr>
            <a:r>
              <a:rPr lang="en-AU" sz="2400" dirty="0"/>
              <a:t>Encourage postnatal weight loss or </a:t>
            </a:r>
            <a:r>
              <a:rPr lang="en-AU" sz="2400" dirty="0" smtClean="0"/>
              <a:t>refer</a:t>
            </a:r>
            <a:endParaRPr lang="en-AU" sz="2400"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594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9600" b="1" dirty="0" smtClean="0"/>
              <a:t>TERIMAKASIH</a:t>
            </a:r>
            <a:endParaRPr lang="en-US" sz="9600"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59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b="1" dirty="0" smtClean="0"/>
              <a:t>REMAJA</a:t>
            </a:r>
            <a:endParaRPr lang="en-US" dirty="0"/>
          </a:p>
        </p:txBody>
      </p:sp>
      <p:sp>
        <p:nvSpPr>
          <p:cNvPr id="3" name="Content Placeholder 2"/>
          <p:cNvSpPr>
            <a:spLocks noGrp="1"/>
          </p:cNvSpPr>
          <p:nvPr>
            <p:ph idx="1"/>
          </p:nvPr>
        </p:nvSpPr>
        <p:spPr>
          <a:xfrm>
            <a:off x="228600" y="990599"/>
            <a:ext cx="5562600" cy="5562601"/>
          </a:xfrm>
        </p:spPr>
        <p:txBody>
          <a:bodyPr>
            <a:normAutofit lnSpcReduction="10000"/>
          </a:bodyPr>
          <a:lstStyle/>
          <a:p>
            <a:r>
              <a:rPr lang="en-US" sz="2800" dirty="0" smtClean="0"/>
              <a:t>WHO: 12-18 </a:t>
            </a:r>
            <a:r>
              <a:rPr lang="en-US" sz="2800" dirty="0" err="1" smtClean="0"/>
              <a:t>tahun</a:t>
            </a:r>
            <a:endParaRPr lang="en-US" sz="2800" dirty="0" smtClean="0"/>
          </a:p>
          <a:p>
            <a:r>
              <a:rPr lang="en-US" sz="2800" dirty="0" smtClean="0"/>
              <a:t>BKKBN: 10-21 </a:t>
            </a:r>
            <a:r>
              <a:rPr lang="en-US" sz="2800" dirty="0" err="1" smtClean="0"/>
              <a:t>tahun</a:t>
            </a:r>
            <a:endParaRPr lang="en-US" sz="2800" dirty="0" smtClean="0"/>
          </a:p>
          <a:p>
            <a:r>
              <a:rPr lang="en-US" sz="2800" dirty="0" smtClean="0"/>
              <a:t>20% </a:t>
            </a:r>
            <a:r>
              <a:rPr lang="en-US" sz="2800" dirty="0" err="1" smtClean="0"/>
              <a:t>penduduk</a:t>
            </a:r>
            <a:r>
              <a:rPr lang="en-US" sz="2800" dirty="0" smtClean="0"/>
              <a:t> </a:t>
            </a:r>
            <a:r>
              <a:rPr lang="en-US" sz="2800" dirty="0" err="1" smtClean="0"/>
              <a:t>indonesia</a:t>
            </a:r>
            <a:r>
              <a:rPr lang="en-US" sz="2800" dirty="0" smtClean="0"/>
              <a:t> </a:t>
            </a:r>
            <a:r>
              <a:rPr lang="en-US" sz="2800" dirty="0" err="1" smtClean="0"/>
              <a:t>adalah</a:t>
            </a:r>
            <a:r>
              <a:rPr lang="en-US" sz="2800" dirty="0" smtClean="0"/>
              <a:t> </a:t>
            </a:r>
            <a:r>
              <a:rPr lang="en-US" sz="2800" dirty="0" err="1" smtClean="0"/>
              <a:t>remaja</a:t>
            </a:r>
            <a:r>
              <a:rPr lang="en-US" sz="2800" dirty="0" smtClean="0"/>
              <a:t> (2013)</a:t>
            </a:r>
          </a:p>
          <a:p>
            <a:r>
              <a:rPr lang="en-US" sz="2800" dirty="0" err="1" smtClean="0"/>
              <a:t>Masa</a:t>
            </a:r>
            <a:r>
              <a:rPr lang="en-US" sz="2800" dirty="0" smtClean="0"/>
              <a:t> </a:t>
            </a:r>
            <a:r>
              <a:rPr lang="en-US" sz="2800" dirty="0" err="1" smtClean="0"/>
              <a:t>transisi</a:t>
            </a:r>
            <a:r>
              <a:rPr lang="en-US" sz="2800" dirty="0" smtClean="0"/>
              <a:t> </a:t>
            </a:r>
            <a:r>
              <a:rPr lang="en-US" sz="2800" dirty="0" err="1" smtClean="0"/>
              <a:t>dari</a:t>
            </a:r>
            <a:r>
              <a:rPr lang="en-US" sz="2800" dirty="0" smtClean="0"/>
              <a:t> </a:t>
            </a:r>
            <a:r>
              <a:rPr lang="en-US" sz="2800" dirty="0" err="1" smtClean="0"/>
              <a:t>anak-anak</a:t>
            </a:r>
            <a:r>
              <a:rPr lang="en-US" sz="2800" dirty="0" smtClean="0"/>
              <a:t> </a:t>
            </a:r>
            <a:r>
              <a:rPr lang="en-US" sz="2800" dirty="0" err="1" smtClean="0"/>
              <a:t>menjadi</a:t>
            </a:r>
            <a:r>
              <a:rPr lang="en-US" sz="2800" dirty="0" smtClean="0"/>
              <a:t> orang </a:t>
            </a:r>
            <a:r>
              <a:rPr lang="en-US" sz="2800" dirty="0" err="1" smtClean="0"/>
              <a:t>dewasa</a:t>
            </a:r>
            <a:r>
              <a:rPr lang="en-US" sz="2800" dirty="0" smtClean="0"/>
              <a:t>.</a:t>
            </a:r>
          </a:p>
          <a:p>
            <a:r>
              <a:rPr lang="en-US" sz="2800" dirty="0" err="1" smtClean="0"/>
              <a:t>Perubahan</a:t>
            </a:r>
            <a:r>
              <a:rPr lang="en-US" sz="2800" dirty="0" smtClean="0"/>
              <a:t> </a:t>
            </a:r>
            <a:r>
              <a:rPr lang="en-US" sz="2800" dirty="0" err="1" smtClean="0"/>
              <a:t>fisik</a:t>
            </a:r>
            <a:r>
              <a:rPr lang="en-US" sz="2800" dirty="0" smtClean="0"/>
              <a:t> </a:t>
            </a:r>
            <a:r>
              <a:rPr lang="en-US" sz="2800" dirty="0" err="1" smtClean="0"/>
              <a:t>sedang</a:t>
            </a:r>
            <a:r>
              <a:rPr lang="en-US" sz="2800" dirty="0" smtClean="0"/>
              <a:t> </a:t>
            </a:r>
            <a:r>
              <a:rPr lang="en-US" sz="2800" dirty="0" err="1" smtClean="0"/>
              <a:t>terjadi</a:t>
            </a:r>
            <a:r>
              <a:rPr lang="en-US" sz="2800" dirty="0" smtClean="0"/>
              <a:t> </a:t>
            </a:r>
            <a:r>
              <a:rPr lang="en-US" sz="2800" dirty="0" err="1" smtClean="0"/>
              <a:t>bersamaan</a:t>
            </a:r>
            <a:r>
              <a:rPr lang="en-US" sz="2800" dirty="0" smtClean="0"/>
              <a:t> </a:t>
            </a:r>
            <a:r>
              <a:rPr lang="en-US" sz="2800" dirty="0" err="1" smtClean="0"/>
              <a:t>dengan</a:t>
            </a:r>
            <a:r>
              <a:rPr lang="en-US" sz="2800" dirty="0" smtClean="0"/>
              <a:t> </a:t>
            </a:r>
            <a:r>
              <a:rPr lang="en-US" sz="2800" dirty="0" err="1" smtClean="0"/>
              <a:t>identitas</a:t>
            </a:r>
            <a:r>
              <a:rPr lang="en-US" sz="2800" dirty="0" smtClean="0"/>
              <a:t> </a:t>
            </a:r>
            <a:r>
              <a:rPr lang="en-US" sz="2800" dirty="0" err="1" smtClean="0"/>
              <a:t>seksual</a:t>
            </a:r>
            <a:r>
              <a:rPr lang="en-US" sz="2800" dirty="0" smtClean="0"/>
              <a:t>.</a:t>
            </a:r>
          </a:p>
          <a:p>
            <a:r>
              <a:rPr lang="en-US" sz="2800" dirty="0" err="1" smtClean="0"/>
              <a:t>Psikologis</a:t>
            </a:r>
            <a:r>
              <a:rPr lang="en-US" sz="2800" dirty="0" smtClean="0"/>
              <a:t>: </a:t>
            </a:r>
            <a:r>
              <a:rPr lang="en-US" sz="2800" dirty="0" err="1" smtClean="0"/>
              <a:t>masa</a:t>
            </a:r>
            <a:r>
              <a:rPr lang="en-US" sz="2800" dirty="0" smtClean="0"/>
              <a:t> </a:t>
            </a:r>
            <a:r>
              <a:rPr lang="en-US" sz="2800" dirty="0" err="1" smtClean="0"/>
              <a:t>pencarian</a:t>
            </a:r>
            <a:r>
              <a:rPr lang="en-US" sz="2800" dirty="0" smtClean="0"/>
              <a:t> </a:t>
            </a:r>
            <a:r>
              <a:rPr lang="en-US" sz="2800" dirty="0" err="1" smtClean="0"/>
              <a:t>identitas</a:t>
            </a:r>
            <a:r>
              <a:rPr lang="en-US" sz="2800" dirty="0" smtClean="0"/>
              <a:t> </a:t>
            </a:r>
            <a:r>
              <a:rPr lang="en-US" sz="2800" dirty="0" err="1" smtClean="0"/>
              <a:t>diri</a:t>
            </a:r>
            <a:r>
              <a:rPr lang="en-US" sz="2800" dirty="0" smtClean="0"/>
              <a:t>, </a:t>
            </a:r>
            <a:r>
              <a:rPr lang="en-US" sz="2800" dirty="0" err="1" smtClean="0"/>
              <a:t>keinginan</a:t>
            </a:r>
            <a:r>
              <a:rPr lang="en-US" sz="2800" dirty="0" smtClean="0"/>
              <a:t> </a:t>
            </a:r>
            <a:r>
              <a:rPr lang="en-US" sz="2800" dirty="0" err="1" smtClean="0"/>
              <a:t>untuk</a:t>
            </a:r>
            <a:r>
              <a:rPr lang="en-US" sz="2800" dirty="0" smtClean="0"/>
              <a:t> </a:t>
            </a:r>
            <a:r>
              <a:rPr lang="en-US" sz="2800" dirty="0" err="1" smtClean="0"/>
              <a:t>bebas</a:t>
            </a:r>
            <a:r>
              <a:rPr lang="en-US" sz="2800" dirty="0" smtClean="0"/>
              <a:t>, </a:t>
            </a:r>
            <a:r>
              <a:rPr lang="en-US" sz="2800" dirty="0" err="1" smtClean="0"/>
              <a:t>kebebasan</a:t>
            </a:r>
            <a:r>
              <a:rPr lang="en-US" sz="2800" dirty="0" smtClean="0"/>
              <a:t> </a:t>
            </a:r>
            <a:r>
              <a:rPr lang="en-US" sz="2800" dirty="0" err="1" smtClean="0"/>
              <a:t>untuk</a:t>
            </a:r>
            <a:r>
              <a:rPr lang="en-US" sz="2800" dirty="0" smtClean="0"/>
              <a:t> </a:t>
            </a:r>
            <a:r>
              <a:rPr lang="en-US" sz="2800" dirty="0" err="1" smtClean="0"/>
              <a:t>berpikir</a:t>
            </a:r>
            <a:r>
              <a:rPr lang="en-US" sz="2800" dirty="0" smtClean="0"/>
              <a:t> </a:t>
            </a:r>
            <a:r>
              <a:rPr lang="en-US" sz="2800" dirty="0" err="1" smtClean="0"/>
              <a:t>dan</a:t>
            </a:r>
            <a:r>
              <a:rPr lang="en-US" sz="2800" dirty="0" smtClean="0"/>
              <a:t> </a:t>
            </a:r>
            <a:r>
              <a:rPr lang="en-US" sz="2800" dirty="0" err="1" smtClean="0"/>
              <a:t>bertindak</a:t>
            </a:r>
            <a:r>
              <a:rPr lang="en-US" sz="2800" dirty="0" smtClean="0"/>
              <a:t>.</a:t>
            </a:r>
            <a:endParaRPr lang="en-US" sz="2800" dirty="0"/>
          </a:p>
        </p:txBody>
      </p:sp>
      <p:pic>
        <p:nvPicPr>
          <p:cNvPr id="4" name="Picture 4" descr="TeenPreg"/>
          <p:cNvPicPr>
            <a:picLocks noChangeAspect="1" noChangeArrowheads="1"/>
          </p:cNvPicPr>
          <p:nvPr/>
        </p:nvPicPr>
        <p:blipFill>
          <a:blip r:embed="rId2">
            <a:extLst>
              <a:ext uri="{28A0092B-C50C-407E-A947-70E740481C1C}">
                <a14:useLocalDpi xmlns:a14="http://schemas.microsoft.com/office/drawing/2010/main" val="0"/>
              </a:ext>
            </a:extLst>
          </a:blip>
          <a:srcRect l="36000" r="16000"/>
          <a:stretch>
            <a:fillRect/>
          </a:stretch>
        </p:blipFill>
        <p:spPr bwMode="auto">
          <a:xfrm>
            <a:off x="5638800" y="914400"/>
            <a:ext cx="3200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492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KARAKTERISTIK IBU MUDA</a:t>
            </a:r>
            <a:endParaRPr lang="en-US" b="1" dirty="0"/>
          </a:p>
        </p:txBody>
      </p:sp>
      <p:cxnSp>
        <p:nvCxnSpPr>
          <p:cNvPr id="7" name="Straight Connector 6"/>
          <p:cNvCxnSpPr/>
          <p:nvPr/>
        </p:nvCxnSpPr>
        <p:spPr>
          <a:xfrm>
            <a:off x="0" y="9906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 Box 3"/>
          <p:cNvSpPr txBox="1">
            <a:spLocks noGrp="1" noChangeArrowheads="1"/>
          </p:cNvSpPr>
          <p:nvPr>
            <p:ph idx="1"/>
          </p:nvPr>
        </p:nvSpPr>
        <p:spPr bwMode="auto">
          <a:xfrm>
            <a:off x="290513" y="1219200"/>
            <a:ext cx="8610600" cy="39641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buNone/>
            </a:pPr>
            <a:r>
              <a:rPr lang="en-GB" sz="2800" b="1" dirty="0" smtClean="0">
                <a:latin typeface="+mn-lt"/>
              </a:rPr>
              <a:t>DATA DUNIA</a:t>
            </a:r>
          </a:p>
          <a:p>
            <a:pPr marL="0" indent="0" algn="ctr" eaLnBrk="1" hangingPunct="1">
              <a:buNone/>
            </a:pPr>
            <a:endParaRPr lang="en-GB" sz="2800" b="1" dirty="0" smtClean="0">
              <a:latin typeface="+mn-lt"/>
            </a:endParaRPr>
          </a:p>
          <a:p>
            <a:pPr eaLnBrk="1" hangingPunct="1">
              <a:buFontTx/>
              <a:buChar char="-"/>
            </a:pPr>
            <a:r>
              <a:rPr lang="en-GB" sz="2800" dirty="0" smtClean="0">
                <a:latin typeface="+mn-lt"/>
              </a:rPr>
              <a:t>Low level of  education,</a:t>
            </a:r>
          </a:p>
          <a:p>
            <a:pPr eaLnBrk="1" hangingPunct="1">
              <a:buFontTx/>
              <a:buChar char="-"/>
            </a:pPr>
            <a:r>
              <a:rPr lang="en-GB" sz="2800" dirty="0" smtClean="0">
                <a:latin typeface="+mn-lt"/>
              </a:rPr>
              <a:t>Rural </a:t>
            </a:r>
            <a:r>
              <a:rPr lang="en-GB" sz="2800" dirty="0">
                <a:latin typeface="+mn-lt"/>
              </a:rPr>
              <a:t>dwelling,</a:t>
            </a:r>
          </a:p>
          <a:p>
            <a:pPr eaLnBrk="1" hangingPunct="1">
              <a:buFontTx/>
              <a:buChar char="-"/>
            </a:pPr>
            <a:r>
              <a:rPr lang="en-GB" sz="2800" dirty="0">
                <a:latin typeface="+mn-lt"/>
              </a:rPr>
              <a:t>Low income.</a:t>
            </a:r>
          </a:p>
          <a:p>
            <a:pPr eaLnBrk="1" hangingPunct="1">
              <a:buFontTx/>
              <a:buChar char="-"/>
            </a:pPr>
            <a:endParaRPr lang="en-GB" sz="2200" dirty="0" smtClean="0">
              <a:solidFill>
                <a:srgbClr val="F23212"/>
              </a:solidFill>
              <a:latin typeface="+mn-lt"/>
            </a:endParaRPr>
          </a:p>
          <a:p>
            <a:pPr marL="0" indent="0" eaLnBrk="1" hangingPunct="1">
              <a:buNone/>
            </a:pPr>
            <a:r>
              <a:rPr lang="en-GB" sz="2200" dirty="0" smtClean="0">
                <a:latin typeface="+mn-lt"/>
              </a:rPr>
              <a:t>Source: Growing up global: The Changing Transitions to Adulthood in Developing Countries (National Research Council, 2005).</a:t>
            </a:r>
            <a:endParaRPr lang="en-US" sz="2200" dirty="0" smtClean="0">
              <a:latin typeface="+mn-lt"/>
            </a:endParaRPr>
          </a:p>
          <a:p>
            <a:pPr eaLnBrk="1" hangingPunct="1">
              <a:buFontTx/>
              <a:buChar char="-"/>
            </a:pPr>
            <a:endParaRPr lang="en-US" sz="1200" dirty="0">
              <a:solidFill>
                <a:srgbClr val="F23212"/>
              </a:solidFill>
              <a:latin typeface="+mn-lt"/>
            </a:endParaRPr>
          </a:p>
        </p:txBody>
      </p:sp>
    </p:spTree>
    <p:extLst>
      <p:ext uri="{BB962C8B-B14F-4D97-AF65-F5344CB8AC3E}">
        <p14:creationId xmlns:p14="http://schemas.microsoft.com/office/powerpoint/2010/main" val="2619474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noFill/>
        </p:spPr>
        <p:txBody>
          <a:bodyPr>
            <a:normAutofit fontScale="90000"/>
          </a:bodyPr>
          <a:lstStyle/>
          <a:p>
            <a:pPr eaLnBrk="1" hangingPunct="1"/>
            <a:r>
              <a:rPr lang="en-GB" sz="3600" dirty="0" smtClean="0">
                <a:solidFill>
                  <a:srgbClr val="F23212"/>
                </a:solidFill>
              </a:rPr>
              <a:t>More than 1/5 of women in the poorest regions have a child by age 18.</a:t>
            </a:r>
            <a:endParaRPr lang="fr-FR" sz="3600" dirty="0" smtClean="0">
              <a:solidFill>
                <a:srgbClr val="F23212"/>
              </a:solidFill>
            </a:endParaRPr>
          </a:p>
        </p:txBody>
      </p:sp>
      <p:graphicFrame>
        <p:nvGraphicFramePr>
          <p:cNvPr id="1026" name="Object 3"/>
          <p:cNvGraphicFramePr>
            <a:graphicFrameLocks noGrp="1" noChangeAspect="1"/>
          </p:cNvGraphicFramePr>
          <p:nvPr>
            <p:ph idx="4294967295"/>
          </p:nvPr>
        </p:nvGraphicFramePr>
        <p:xfrm>
          <a:off x="1258888" y="1484313"/>
          <a:ext cx="6697662" cy="3889375"/>
        </p:xfrm>
        <a:graphic>
          <a:graphicData uri="http://schemas.openxmlformats.org/presentationml/2006/ole">
            <mc:AlternateContent xmlns:mc="http://schemas.openxmlformats.org/markup-compatibility/2006">
              <mc:Choice xmlns:v="urn:schemas-microsoft-com:vml" Requires="v">
                <p:oleObj spid="_x0000_s96263" name="Chart" r:id="rId4" imgW="3676802" imgH="2743200" progId="Excel.Chart.8">
                  <p:embed/>
                </p:oleObj>
              </mc:Choice>
              <mc:Fallback>
                <p:oleObj name="Chart" r:id="rId4" imgW="3676802" imgH="27432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484313"/>
                        <a:ext cx="6697662" cy="388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ext Box 4"/>
          <p:cNvSpPr txBox="1">
            <a:spLocks noChangeArrowheads="1"/>
          </p:cNvSpPr>
          <p:nvPr/>
        </p:nvSpPr>
        <p:spPr bwMode="auto">
          <a:xfrm>
            <a:off x="395288" y="5516563"/>
            <a:ext cx="84978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400"/>
              <a:t>Source: Tabulations of demographic &amp; health surveys from 51 countries,1990-2001. (National Research Council, Growing up global: The Changing Transitions to Adulthood in Developing Countries, 2005).</a:t>
            </a:r>
            <a:endParaRPr lang="en-US" sz="1400"/>
          </a:p>
        </p:txBody>
      </p:sp>
      <p:sp>
        <p:nvSpPr>
          <p:cNvPr id="2" name="Rectangle 1"/>
          <p:cNvSpPr/>
          <p:nvPr/>
        </p:nvSpPr>
        <p:spPr>
          <a:xfrm>
            <a:off x="4779820" y="1233055"/>
            <a:ext cx="1066800" cy="40386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085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79388" y="274638"/>
            <a:ext cx="8785225" cy="1143000"/>
          </a:xfrm>
        </p:spPr>
        <p:txBody>
          <a:bodyPr/>
          <a:lstStyle/>
          <a:p>
            <a:pPr eaLnBrk="1" hangingPunct="1"/>
            <a:r>
              <a:rPr lang="en-GB" sz="3600" smtClean="0">
                <a:solidFill>
                  <a:srgbClr val="F23212"/>
                </a:solidFill>
              </a:rPr>
              <a:t>Greater likelihood of maternal  mortality</a:t>
            </a:r>
            <a:endParaRPr lang="en-US" sz="3600" smtClean="0">
              <a:solidFill>
                <a:srgbClr val="F23212"/>
              </a:solidFill>
            </a:endParaRPr>
          </a:p>
        </p:txBody>
      </p:sp>
      <p:sp>
        <p:nvSpPr>
          <p:cNvPr id="2052" name="Rectangle 3"/>
          <p:cNvSpPr>
            <a:spLocks noGrp="1" noChangeArrowheads="1"/>
          </p:cNvSpPr>
          <p:nvPr>
            <p:ph type="body" sz="half" idx="1"/>
          </p:nvPr>
        </p:nvSpPr>
        <p:spPr>
          <a:xfrm>
            <a:off x="395288" y="5300662"/>
            <a:ext cx="3948112" cy="1404937"/>
          </a:xfrm>
          <a:ln>
            <a:solidFill>
              <a:schemeClr val="tx1"/>
            </a:solidFill>
            <a:miter lim="800000"/>
            <a:headEnd/>
            <a:tailEnd/>
          </a:ln>
        </p:spPr>
        <p:txBody>
          <a:bodyPr>
            <a:noAutofit/>
          </a:bodyPr>
          <a:lstStyle/>
          <a:p>
            <a:pPr marL="0" indent="0" algn="ctr" eaLnBrk="1" hangingPunct="1">
              <a:lnSpc>
                <a:spcPct val="80000"/>
              </a:lnSpc>
              <a:buNone/>
            </a:pPr>
            <a:r>
              <a:rPr lang="en-GB" sz="2200" b="1" dirty="0" smtClean="0"/>
              <a:t>The risk of dying from pregnancy-related causes is twice as high for adolescents aged 15-19, as for older women.</a:t>
            </a:r>
            <a:endParaRPr lang="en-US" sz="2200" b="1" dirty="0" smtClean="0"/>
          </a:p>
        </p:txBody>
      </p:sp>
      <p:graphicFrame>
        <p:nvGraphicFramePr>
          <p:cNvPr id="2050" name="Object 4"/>
          <p:cNvGraphicFramePr>
            <a:graphicFrameLocks noGrp="1" noChangeAspect="1"/>
          </p:cNvGraphicFramePr>
          <p:nvPr>
            <p:ph type="chart" sz="half" idx="2"/>
          </p:nvPr>
        </p:nvGraphicFramePr>
        <p:xfrm>
          <a:off x="3779838" y="1306513"/>
          <a:ext cx="4895850" cy="4570412"/>
        </p:xfrm>
        <a:graphic>
          <a:graphicData uri="http://schemas.openxmlformats.org/presentationml/2006/ole">
            <mc:AlternateContent xmlns:mc="http://schemas.openxmlformats.org/markup-compatibility/2006">
              <mc:Choice xmlns:v="urn:schemas-microsoft-com:vml" Requires="v">
                <p:oleObj spid="_x0000_s97287" name="Chart" r:id="rId4" imgW="6096000" imgH="4067243" progId="MSGraph.Chart.8">
                  <p:embed followColorScheme="full"/>
                </p:oleObj>
              </mc:Choice>
              <mc:Fallback>
                <p:oleObj name="Chart" r:id="rId4" imgW="6096000" imgH="4067243" progId="MSGraph.Chart.8">
                  <p:embed followColorScheme="full"/>
                  <p:pic>
                    <p:nvPicPr>
                      <p:cNvPr id="0" name=""/>
                      <p:cNvPicPr>
                        <a:picLocks noChangeAspect="1" noChangeArrowheads="1"/>
                      </p:cNvPicPr>
                      <p:nvPr/>
                    </p:nvPicPr>
                    <p:blipFill>
                      <a:blip r:embed="rId5"/>
                      <a:srcRect/>
                      <a:stretch>
                        <a:fillRect/>
                      </a:stretch>
                    </p:blipFill>
                    <p:spPr bwMode="auto">
                      <a:xfrm>
                        <a:off x="3779838" y="1306513"/>
                        <a:ext cx="4895850" cy="457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5"/>
          <p:cNvSpPr txBox="1">
            <a:spLocks noChangeArrowheads="1"/>
          </p:cNvSpPr>
          <p:nvPr/>
        </p:nvSpPr>
        <p:spPr bwMode="auto">
          <a:xfrm>
            <a:off x="4551363" y="5897563"/>
            <a:ext cx="398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a:t>Source: Safe Motherhood Initiative Factsheet, 1998.</a:t>
            </a:r>
          </a:p>
          <a:p>
            <a:pPr eaLnBrk="1" hangingPunct="1"/>
            <a:r>
              <a:rPr lang="en-GB" sz="1200"/>
              <a:t>Adolescent Sexuality &amp; Childbearing.</a:t>
            </a:r>
            <a:endParaRPr lang="en-US" sz="1200"/>
          </a:p>
        </p:txBody>
      </p:sp>
      <p:pic>
        <p:nvPicPr>
          <p:cNvPr id="2054" name="Picture 6" descr="UNAIDS-Pierre Virot, adolescent girl, Ecuador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1196975"/>
            <a:ext cx="27813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629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TotalTime>
  <Words>3531</Words>
  <Application>Microsoft Office PowerPoint</Application>
  <PresentationFormat>On-screen Show (4:3)</PresentationFormat>
  <Paragraphs>436</Paragraphs>
  <Slides>52</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Chart</vt:lpstr>
      <vt:lpstr>PowerPoint Presentation</vt:lpstr>
      <vt:lpstr>OUTLINES</vt:lpstr>
      <vt:lpstr>KEHAMILAN</vt:lpstr>
      <vt:lpstr>TANDA &amp; GEJALA KEHAMILAN</vt:lpstr>
      <vt:lpstr>ADAPTASI FISIOLOGIS KEHAMILAN</vt:lpstr>
      <vt:lpstr>REMAJA</vt:lpstr>
      <vt:lpstr>KARAKTERISTIK IBU MUDA</vt:lpstr>
      <vt:lpstr>More than 1/5 of women in the poorest regions have a child by age 18.</vt:lpstr>
      <vt:lpstr>Greater likelihood of maternal  mortality</vt:lpstr>
      <vt:lpstr>KEHAMILAN PADA REMAJA (KR)</vt:lpstr>
      <vt:lpstr>FAKTOR YANG TERKAIT dengan KR</vt:lpstr>
      <vt:lpstr>DAMPAK KR (1)</vt:lpstr>
      <vt:lpstr>Clinical causes of maternal mortality among adolescents – 1/3</vt:lpstr>
      <vt:lpstr>Clinical causes of maternal mortality among adolescents – 2/3</vt:lpstr>
      <vt:lpstr>Clinical causes of maternal mortality among adolescents – 3/3</vt:lpstr>
      <vt:lpstr>PowerPoint Presentation</vt:lpstr>
      <vt:lpstr>PowerPoint Presentation</vt:lpstr>
      <vt:lpstr>PowerPoint Presentation</vt:lpstr>
      <vt:lpstr>KESIMPULAN DAMPAK KR</vt:lpstr>
      <vt:lpstr>PowerPoint Presentation</vt:lpstr>
      <vt:lpstr>PowerPoint Presentation</vt:lpstr>
      <vt:lpstr>PowerPoint Presentation</vt:lpstr>
      <vt:lpstr>PERAWATAN LANJUTAN (4)</vt:lpstr>
      <vt:lpstr>SOLUSI</vt:lpstr>
      <vt:lpstr>PowerPoint Presentation</vt:lpstr>
      <vt:lpstr>HEALTH EDUCATION TO PREVENT KR</vt:lpstr>
      <vt:lpstr>PowerPoint Presentation</vt:lpstr>
      <vt:lpstr>The relevance of adolescent pregnancy to the Millennium Development Goals (MDGs)</vt:lpstr>
      <vt:lpstr>The relevance of adolescent pregnancy to the Millennium Development Goals (MDGs)</vt:lpstr>
      <vt:lpstr>KEHAMILAN USIA TUA</vt:lpstr>
      <vt:lpstr>FASE PERKEMBANGAN MANUSIA</vt:lpstr>
      <vt:lpstr>PERTENGAHAN DEWASA (MIDDLE ADULTHOOD)</vt:lpstr>
      <vt:lpstr>KEHAMILAN PADA USIA TUA</vt:lpstr>
      <vt:lpstr>RESIKO &amp; KOMPLIKASI</vt:lpstr>
      <vt:lpstr>RESIKO &amp; KOMPLIKASI (1)</vt:lpstr>
      <vt:lpstr>RESIKO &amp; KOMPLIKASI (2)</vt:lpstr>
      <vt:lpstr>RESIKO &amp; KOMPLIKASI (3)</vt:lpstr>
      <vt:lpstr>RESIKO &amp; KOMPLIKASI (4)</vt:lpstr>
      <vt:lpstr>RESIKO &amp; KOMPLIKASI (5)</vt:lpstr>
      <vt:lpstr>RESIKO &amp; KOMPLIKASI (6)</vt:lpstr>
      <vt:lpstr>PowerPoint Presentation</vt:lpstr>
      <vt:lpstr>KESIMPULAN RELATIONSHIP BETWEEN MATERNAL AGE AND PERINATAL OUTCOMES</vt:lpstr>
      <vt:lpstr>KEHAMILAN DENGAN OBESITAS </vt:lpstr>
      <vt:lpstr>FAKTA OBESITAS</vt:lpstr>
      <vt:lpstr>OBESITAS</vt:lpstr>
      <vt:lpstr>KENAIKAN BB SELAMA HAMIL</vt:lpstr>
      <vt:lpstr>KEHAMILAN DENGAN OBESITAS (KO)</vt:lpstr>
      <vt:lpstr>DAMPAK DARI KO</vt:lpstr>
      <vt:lpstr>PowerPoint Presentation</vt:lpstr>
      <vt:lpstr>MANAGEMENT KO (1)</vt:lpstr>
      <vt:lpstr>MANAGEMENT KO (2)</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BERESIKO TINGGI dalam KEHAMILAN</dc:title>
  <dc:creator>Yuanita</dc:creator>
  <cp:lastModifiedBy>Yuanita</cp:lastModifiedBy>
  <cp:revision>63</cp:revision>
  <dcterms:created xsi:type="dcterms:W3CDTF">2015-03-30T01:54:57Z</dcterms:created>
  <dcterms:modified xsi:type="dcterms:W3CDTF">2015-04-08T04:37:43Z</dcterms:modified>
</cp:coreProperties>
</file>