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6" r:id="rId3"/>
    <p:sldId id="277" r:id="rId4"/>
    <p:sldId id="278" r:id="rId5"/>
    <p:sldId id="273" r:id="rId6"/>
    <p:sldId id="274" r:id="rId7"/>
    <p:sldId id="279" r:id="rId8"/>
    <p:sldId id="280" r:id="rId9"/>
    <p:sldId id="257" r:id="rId10"/>
    <p:sldId id="258" r:id="rId11"/>
    <p:sldId id="283" r:id="rId12"/>
    <p:sldId id="28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9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636AC-EB85-41C9-B352-A46D979CE0B0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ABB78-DD0E-4929-A5B9-49DCCF109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Korupsi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96285"/>
            <a:ext cx="3987466" cy="266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NILAI KEJUJURAN</a:t>
            </a:r>
            <a:endParaRPr lang="en-US" dirty="0"/>
          </a:p>
        </p:txBody>
      </p:sp>
      <p:pic>
        <p:nvPicPr>
          <p:cNvPr id="2050" name="Picture 2" descr="D:\LPPM\Panduan HIBAH BUKU MODEL PENDIKAR 2011\Hibah BP-Pasca Kontrak\Deklarasi anti plagiat\deklarasi anti nyontek &amp; plagi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1387" y="1600200"/>
            <a:ext cx="686122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DEKLARASI PEMIMPIN PERGURUAN TINGGI NEGERI/PEMERINTAH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 DAN KOORDINATOR KOORDINASI PERGURUAN TINGGI SWASTA SELURUH INDONESIA:</a:t>
            </a: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 “ANTI MENYONTEK DAN ANTI PLAGIAT”</a:t>
            </a:r>
          </a:p>
          <a:p>
            <a:pPr algn="ctr">
              <a:buNone/>
            </a:pPr>
            <a:endParaRPr lang="en-US" b="1" dirty="0" smtClean="0"/>
          </a:p>
          <a:p>
            <a:pPr lvl="0" algn="just">
              <a:buNone/>
            </a:pPr>
            <a:r>
              <a:rPr lang="en-US" b="1" dirty="0" smtClean="0"/>
              <a:t>(5) </a:t>
            </a:r>
            <a:r>
              <a:rPr lang="en-US" b="1" dirty="0" err="1" smtClean="0"/>
              <a:t>Perilaku</a:t>
            </a:r>
            <a:r>
              <a:rPr lang="en-US" b="1" dirty="0" smtClean="0"/>
              <a:t> </a:t>
            </a:r>
            <a:r>
              <a:rPr lang="en-US" b="1" dirty="0" err="1" smtClean="0"/>
              <a:t>menyontek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plagiat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tindakan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bermartabat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dicegah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ditanggulangi</a:t>
            </a:r>
            <a:r>
              <a:rPr lang="en-US" dirty="0" smtClean="0"/>
              <a:t>.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11500" dirty="0" smtClean="0">
                <a:solidFill>
                  <a:srgbClr val="C00000"/>
                </a:solidFill>
                <a:latin typeface="Algerian" pitchFamily="82" charset="0"/>
              </a:rPr>
              <a:t>With </a:t>
            </a:r>
            <a:r>
              <a:rPr lang="en-US" sz="11500" i="1" dirty="0" smtClean="0">
                <a:solidFill>
                  <a:srgbClr val="C00000"/>
                </a:solidFill>
                <a:latin typeface="Algerian" pitchFamily="82" charset="0"/>
              </a:rPr>
              <a:t>PASS </a:t>
            </a:r>
          </a:p>
          <a:p>
            <a:pPr>
              <a:buNone/>
            </a:pPr>
            <a:r>
              <a:rPr lang="en-US" sz="7200" dirty="0" smtClean="0">
                <a:solidFill>
                  <a:schemeClr val="tx2"/>
                </a:solidFill>
                <a:latin typeface="Berlin Sans FB Demi" pitchFamily="34" charset="0"/>
              </a:rPr>
              <a:t>We Change the Word</a:t>
            </a:r>
            <a:endParaRPr lang="en-US" sz="7200" dirty="0">
              <a:solidFill>
                <a:schemeClr val="tx2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korupsi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4194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Perselingkuhan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narkoba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Tawuran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2665" y="1600201"/>
            <a:ext cx="3843973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90500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91000"/>
            <a:ext cx="3581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6000" dirty="0" err="1" smtClean="0">
                <a:latin typeface="ComixHeavy" pitchFamily="2" charset="0"/>
              </a:rPr>
              <a:t>Apa</a:t>
            </a:r>
            <a:r>
              <a:rPr lang="en-US" sz="6000" dirty="0" smtClean="0">
                <a:latin typeface="ComixHeavy" pitchFamily="2" charset="0"/>
              </a:rPr>
              <a:t> yang </a:t>
            </a:r>
            <a:r>
              <a:rPr lang="en-US" sz="6000" dirty="0" err="1" smtClean="0">
                <a:latin typeface="ComixHeavy" pitchFamily="2" charset="0"/>
              </a:rPr>
              <a:t>salah</a:t>
            </a:r>
            <a:r>
              <a:rPr lang="en-US" sz="6000" dirty="0" smtClean="0">
                <a:latin typeface="ComixHeavy" pitchFamily="2" charset="0"/>
              </a:rPr>
              <a:t> </a:t>
            </a:r>
            <a:r>
              <a:rPr lang="en-US" sz="6000" dirty="0" err="1" smtClean="0">
                <a:latin typeface="ComixHeavy" pitchFamily="2" charset="0"/>
              </a:rPr>
              <a:t>dengan</a:t>
            </a:r>
            <a:r>
              <a:rPr lang="en-US" sz="6000" dirty="0" smtClean="0">
                <a:latin typeface="ComixHeavy" pitchFamily="2" charset="0"/>
              </a:rPr>
              <a:t> </a:t>
            </a:r>
            <a:r>
              <a:rPr lang="en-US" sz="6000" dirty="0" err="1" smtClean="0">
                <a:latin typeface="ComixHeavy" pitchFamily="2" charset="0"/>
              </a:rPr>
              <a:t>Sistem</a:t>
            </a:r>
            <a:r>
              <a:rPr lang="en-US" sz="6000" dirty="0" smtClean="0">
                <a:latin typeface="ComixHeavy" pitchFamily="2" charset="0"/>
              </a:rPr>
              <a:t> </a:t>
            </a:r>
            <a:r>
              <a:rPr lang="en-US" sz="6000" dirty="0" err="1" smtClean="0">
                <a:latin typeface="ComixHeavy" pitchFamily="2" charset="0"/>
              </a:rPr>
              <a:t>pendidikan</a:t>
            </a:r>
            <a:r>
              <a:rPr lang="en-US" sz="6000" dirty="0" smtClean="0">
                <a:latin typeface="ComixHeavy" pitchFamily="2" charset="0"/>
              </a:rPr>
              <a:t> </a:t>
            </a:r>
            <a:r>
              <a:rPr lang="en-US" sz="6000" dirty="0" err="1" smtClean="0">
                <a:latin typeface="ComixHeavy" pitchFamily="2" charset="0"/>
              </a:rPr>
              <a:t>kita</a:t>
            </a:r>
            <a:r>
              <a:rPr lang="en-US" sz="6000" dirty="0" smtClean="0">
                <a:latin typeface="Algerian" pitchFamily="82" charset="0"/>
              </a:rPr>
              <a:t>?</a:t>
            </a:r>
            <a:endParaRPr lang="en-US" sz="60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tanggal</a:t>
            </a:r>
            <a:r>
              <a:rPr lang="en-US" b="1" dirty="0" smtClean="0">
                <a:solidFill>
                  <a:srgbClr val="FF0000"/>
                </a:solidFill>
              </a:rPr>
              <a:t> 2 Mei 2010, </a:t>
            </a:r>
            <a:r>
              <a:rPr lang="en-US" b="1" dirty="0" err="1" smtClean="0">
                <a:solidFill>
                  <a:srgbClr val="FF0000"/>
                </a:solidFill>
              </a:rPr>
              <a:t>Menteri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pendidikan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nasional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medeklarasikan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dimulainya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8000" dirty="0" smtClean="0"/>
              <a:t>	</a:t>
            </a:r>
            <a:r>
              <a:rPr lang="en-US" sz="8000" dirty="0" err="1" smtClean="0">
                <a:solidFill>
                  <a:srgbClr val="00B050"/>
                </a:solidFill>
                <a:latin typeface="Algerian" pitchFamily="82" charset="0"/>
              </a:rPr>
              <a:t>Pendidikan</a:t>
            </a:r>
            <a:r>
              <a:rPr lang="en-US" sz="8000" dirty="0" smtClean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Algerian" pitchFamily="82" charset="0"/>
              </a:rPr>
              <a:t>karakter</a:t>
            </a:r>
            <a:r>
              <a:rPr lang="en-US" sz="8000" dirty="0" smtClean="0">
                <a:solidFill>
                  <a:srgbClr val="00B050"/>
                </a:solidFill>
                <a:latin typeface="Algerian" pitchFamily="82" charset="0"/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  <a:latin typeface="Algerian" pitchFamily="82" charset="0"/>
              </a:rPr>
              <a:t>bangsa</a:t>
            </a:r>
            <a:endParaRPr lang="en-US" sz="8000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Dasar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hukum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UU </a:t>
            </a:r>
            <a:r>
              <a:rPr lang="en-US" sz="4400" dirty="0" err="1" smtClean="0">
                <a:solidFill>
                  <a:srgbClr val="C00000"/>
                </a:solidFill>
              </a:rPr>
              <a:t>Nomor</a:t>
            </a:r>
            <a:r>
              <a:rPr lang="en-US" sz="4400" dirty="0" smtClean="0">
                <a:solidFill>
                  <a:srgbClr val="C00000"/>
                </a:solidFill>
              </a:rPr>
              <a:t> 2 </a:t>
            </a:r>
            <a:r>
              <a:rPr lang="en-US" sz="4400" dirty="0" err="1" smtClean="0">
                <a:solidFill>
                  <a:srgbClr val="C00000"/>
                </a:solidFill>
              </a:rPr>
              <a:t>tahun</a:t>
            </a:r>
            <a:r>
              <a:rPr lang="en-US" sz="4400" dirty="0" smtClean="0">
                <a:solidFill>
                  <a:srgbClr val="C00000"/>
                </a:solidFill>
              </a:rPr>
              <a:t> 1989 </a:t>
            </a:r>
            <a:r>
              <a:rPr lang="en-US" sz="4400" dirty="0" err="1" smtClean="0">
                <a:solidFill>
                  <a:srgbClr val="C00000"/>
                </a:solidFill>
              </a:rPr>
              <a:t>disebutkan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bahwa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keimanan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dan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ketaqwaan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kepada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Tuhan</a:t>
            </a:r>
            <a:r>
              <a:rPr lang="en-US" sz="4400" dirty="0" smtClean="0">
                <a:solidFill>
                  <a:srgbClr val="C00000"/>
                </a:solidFill>
              </a:rPr>
              <a:t> Yang </a:t>
            </a:r>
            <a:r>
              <a:rPr lang="en-US" sz="4400" dirty="0" err="1" smtClean="0">
                <a:solidFill>
                  <a:srgbClr val="C00000"/>
                </a:solidFill>
              </a:rPr>
              <a:t>Maha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Esa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adalah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inti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pendidikan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kita</a:t>
            </a:r>
            <a:r>
              <a:rPr lang="en-US" sz="44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UU No 20 </a:t>
            </a:r>
            <a:r>
              <a:rPr lang="en-US" sz="4400" dirty="0" err="1" smtClean="0">
                <a:solidFill>
                  <a:srgbClr val="C00000"/>
                </a:solidFill>
              </a:rPr>
              <a:t>tahun</a:t>
            </a:r>
            <a:r>
              <a:rPr lang="en-US" sz="4400" dirty="0" smtClean="0">
                <a:solidFill>
                  <a:srgbClr val="C00000"/>
                </a:solidFill>
              </a:rPr>
              <a:t> 2003 </a:t>
            </a:r>
            <a:r>
              <a:rPr lang="en-US" sz="4400" dirty="0" err="1" smtClean="0">
                <a:solidFill>
                  <a:srgbClr val="C00000"/>
                </a:solidFill>
              </a:rPr>
              <a:t>tentang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Sisdiknas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pasal</a:t>
            </a:r>
            <a:r>
              <a:rPr lang="en-US" sz="4400" dirty="0" smtClean="0">
                <a:solidFill>
                  <a:srgbClr val="C00000"/>
                </a:solidFill>
              </a:rPr>
              <a:t> 3 : </a:t>
            </a:r>
          </a:p>
          <a:p>
            <a:pPr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	“... </a:t>
            </a:r>
            <a:r>
              <a:rPr lang="en-US" sz="4400" dirty="0" err="1" smtClean="0">
                <a:solidFill>
                  <a:srgbClr val="C00000"/>
                </a:solidFill>
              </a:rPr>
              <a:t>untuk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berkembangnya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potensi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peserta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didik</a:t>
            </a:r>
            <a:r>
              <a:rPr lang="en-US" sz="4400" dirty="0" smtClean="0">
                <a:solidFill>
                  <a:srgbClr val="C00000"/>
                </a:solidFill>
              </a:rPr>
              <a:t> agar </a:t>
            </a:r>
            <a:r>
              <a:rPr lang="en-US" sz="4400" dirty="0" err="1" smtClean="0">
                <a:solidFill>
                  <a:srgbClr val="C00000"/>
                </a:solidFill>
              </a:rPr>
              <a:t>menjadi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manusia</a:t>
            </a:r>
            <a:r>
              <a:rPr lang="en-US" sz="4400" dirty="0" smtClean="0">
                <a:solidFill>
                  <a:srgbClr val="C00000"/>
                </a:solidFill>
              </a:rPr>
              <a:t> yang </a:t>
            </a:r>
            <a:r>
              <a:rPr lang="en-US" sz="4400" dirty="0" err="1" smtClean="0">
                <a:solidFill>
                  <a:srgbClr val="C00000"/>
                </a:solidFill>
              </a:rPr>
              <a:t>beriman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dan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bertakwa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kepada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Tuhan</a:t>
            </a:r>
            <a:r>
              <a:rPr lang="en-US" sz="4400" dirty="0" smtClean="0">
                <a:solidFill>
                  <a:srgbClr val="C00000"/>
                </a:solidFill>
              </a:rPr>
              <a:t> Yang </a:t>
            </a:r>
            <a:r>
              <a:rPr lang="en-US" sz="4400" dirty="0" err="1" smtClean="0">
                <a:solidFill>
                  <a:srgbClr val="C00000"/>
                </a:solidFill>
              </a:rPr>
              <a:t>Maha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Esa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berakhlak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mulia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sehat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berilmu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cakap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kreatif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mandiri</a:t>
            </a:r>
            <a:r>
              <a:rPr lang="en-US" sz="4400" dirty="0" smtClean="0">
                <a:solidFill>
                  <a:srgbClr val="C00000"/>
                </a:solidFill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</a:rPr>
              <a:t>dan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menjadi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warga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negara</a:t>
            </a:r>
            <a:r>
              <a:rPr lang="en-US" sz="4400" dirty="0" smtClean="0">
                <a:solidFill>
                  <a:srgbClr val="C00000"/>
                </a:solidFill>
              </a:rPr>
              <a:t> yang </a:t>
            </a:r>
            <a:r>
              <a:rPr lang="en-US" sz="4400" dirty="0" err="1" smtClean="0">
                <a:solidFill>
                  <a:srgbClr val="C00000"/>
                </a:solidFill>
              </a:rPr>
              <a:t>demokratis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serta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bertanggung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jawab</a:t>
            </a:r>
            <a:r>
              <a:rPr lang="en-US" sz="4400" dirty="0" smtClean="0">
                <a:solidFill>
                  <a:srgbClr val="C00000"/>
                </a:solidFill>
              </a:rPr>
              <a:t>”. </a:t>
            </a:r>
          </a:p>
          <a:p>
            <a:r>
              <a:rPr lang="en-US" sz="4400" dirty="0" smtClean="0">
                <a:solidFill>
                  <a:srgbClr val="C00000"/>
                </a:solidFill>
              </a:rPr>
              <a:t>UU No 14 </a:t>
            </a:r>
            <a:r>
              <a:rPr lang="en-US" sz="4400" dirty="0" err="1" smtClean="0">
                <a:solidFill>
                  <a:srgbClr val="C00000"/>
                </a:solidFill>
              </a:rPr>
              <a:t>tahun</a:t>
            </a:r>
            <a:r>
              <a:rPr lang="en-US" sz="4400" dirty="0" smtClean="0">
                <a:solidFill>
                  <a:srgbClr val="C00000"/>
                </a:solidFill>
              </a:rPr>
              <a:t> 2005 </a:t>
            </a:r>
            <a:r>
              <a:rPr lang="en-US" sz="4400" dirty="0" err="1" smtClean="0">
                <a:solidFill>
                  <a:srgbClr val="C00000"/>
                </a:solidFill>
              </a:rPr>
              <a:t>tentang</a:t>
            </a:r>
            <a:r>
              <a:rPr lang="en-US" sz="4400" dirty="0" smtClean="0">
                <a:solidFill>
                  <a:srgbClr val="C00000"/>
                </a:solidFill>
              </a:rPr>
              <a:t> Guru </a:t>
            </a:r>
            <a:r>
              <a:rPr lang="en-US" sz="4400" dirty="0" err="1" smtClean="0">
                <a:solidFill>
                  <a:srgbClr val="C00000"/>
                </a:solidFill>
              </a:rPr>
              <a:t>dan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Dosen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di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mana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pada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pasal</a:t>
            </a:r>
            <a:r>
              <a:rPr lang="en-US" sz="4400" dirty="0" smtClean="0">
                <a:solidFill>
                  <a:srgbClr val="C00000"/>
                </a:solidFill>
              </a:rPr>
              <a:t> 6 </a:t>
            </a:r>
            <a:r>
              <a:rPr lang="en-US" sz="4400" dirty="0" err="1" smtClean="0">
                <a:solidFill>
                  <a:srgbClr val="C00000"/>
                </a:solidFill>
              </a:rPr>
              <a:t>disebutkan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bahwa</a:t>
            </a:r>
            <a:r>
              <a:rPr lang="en-US" sz="4400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sz="4400" dirty="0" smtClean="0">
                <a:solidFill>
                  <a:srgbClr val="C00000"/>
                </a:solidFill>
              </a:rPr>
              <a:t>	“</a:t>
            </a:r>
            <a:r>
              <a:rPr lang="en-US" sz="4400" dirty="0" err="1" smtClean="0">
                <a:solidFill>
                  <a:srgbClr val="C00000"/>
                </a:solidFill>
              </a:rPr>
              <a:t>kedudukan</a:t>
            </a:r>
            <a:r>
              <a:rPr lang="en-US" sz="4400" dirty="0" smtClean="0">
                <a:solidFill>
                  <a:srgbClr val="C00000"/>
                </a:solidFill>
              </a:rPr>
              <a:t> guru </a:t>
            </a:r>
            <a:r>
              <a:rPr lang="en-US" sz="4400" dirty="0" err="1" smtClean="0">
                <a:solidFill>
                  <a:srgbClr val="C00000"/>
                </a:solidFill>
              </a:rPr>
              <a:t>dan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dosen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sebagai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tenaga</a:t>
            </a:r>
            <a:r>
              <a:rPr lang="en-US" sz="4400" dirty="0" smtClean="0">
                <a:solidFill>
                  <a:srgbClr val="C00000"/>
                </a:solidFill>
              </a:rPr>
              <a:t> professional </a:t>
            </a:r>
            <a:r>
              <a:rPr lang="en-US" sz="4400" dirty="0" err="1" smtClean="0">
                <a:solidFill>
                  <a:srgbClr val="C00000"/>
                </a:solidFill>
              </a:rPr>
              <a:t>bertujuan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untuk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melaksanakan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sistem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pendidikan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nasional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dan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mewujudkan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tujuan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pendidikan</a:t>
            </a:r>
            <a:r>
              <a:rPr lang="en-US" sz="4400" dirty="0" smtClean="0">
                <a:solidFill>
                  <a:srgbClr val="C00000"/>
                </a:solidFill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nasional</a:t>
            </a:r>
            <a:r>
              <a:rPr lang="en-US" sz="4400" dirty="0" smtClean="0">
                <a:solidFill>
                  <a:srgbClr val="C00000"/>
                </a:solidFill>
              </a:rPr>
              <a:t>...”. </a:t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> </a:t>
            </a:r>
          </a:p>
          <a:p>
            <a:endParaRPr lang="en-US" sz="4400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Algerian" pitchFamily="82" charset="0"/>
              </a:rPr>
              <a:t>KOMPeTENSI</a:t>
            </a:r>
            <a:r>
              <a:rPr lang="en-US" dirty="0" smtClean="0">
                <a:solidFill>
                  <a:schemeClr val="tx2"/>
                </a:solidFill>
                <a:latin typeface="Algerian" pitchFamily="82" charset="0"/>
              </a:rPr>
              <a:t> </a:t>
            </a:r>
            <a:r>
              <a:rPr lang="en-US" sz="15300" i="1" dirty="0" smtClean="0">
                <a:solidFill>
                  <a:schemeClr val="tx2"/>
                </a:solidFill>
                <a:latin typeface="Algerian" pitchFamily="82" charset="0"/>
              </a:rPr>
              <a:t>PASS</a:t>
            </a:r>
            <a:endParaRPr lang="en-US" i="1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066800"/>
            <a:ext cx="6400800" cy="1295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omixHeavy" pitchFamily="2" charset="0"/>
              </a:rPr>
              <a:t>UNIVERSITAS MUHAMMADIYAH SURABAYA</a:t>
            </a:r>
            <a:endParaRPr lang="en-US" dirty="0">
              <a:solidFill>
                <a:schemeClr val="tx1"/>
              </a:solidFill>
              <a:latin typeface="ComixHeav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724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3" name="Diagram 1"/>
          <p:cNvPicPr>
            <a:picLocks noChangeArrowheads="1"/>
          </p:cNvPicPr>
          <p:nvPr/>
        </p:nvPicPr>
        <p:blipFill>
          <a:blip r:embed="rId2" cstate="print"/>
          <a:srcRect l="-14632" r="-14497"/>
          <a:stretch>
            <a:fillRect/>
          </a:stretch>
        </p:blipFill>
        <p:spPr bwMode="auto">
          <a:xfrm>
            <a:off x="0" y="152400"/>
            <a:ext cx="8915400" cy="6705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113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Korupsi </vt:lpstr>
      <vt:lpstr>korupsi</vt:lpstr>
      <vt:lpstr>Perselingkuhan dan narkoba</vt:lpstr>
      <vt:lpstr>Tawuran</vt:lpstr>
      <vt:lpstr>PowerPoint Presentation</vt:lpstr>
      <vt:lpstr>PowerPoint Presentation</vt:lpstr>
      <vt:lpstr>Dasar hukum</vt:lpstr>
      <vt:lpstr>KOMPeTENSI PASS</vt:lpstr>
      <vt:lpstr>PowerPoint Presentation</vt:lpstr>
      <vt:lpstr>NILAI KEJUJURAN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32</cp:revision>
  <dcterms:created xsi:type="dcterms:W3CDTF">2006-08-16T00:00:00Z</dcterms:created>
  <dcterms:modified xsi:type="dcterms:W3CDTF">2016-10-18T09:42:18Z</dcterms:modified>
</cp:coreProperties>
</file>