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70" r:id="rId5"/>
    <p:sldId id="264" r:id="rId6"/>
    <p:sldId id="274" r:id="rId7"/>
    <p:sldId id="265" r:id="rId8"/>
    <p:sldId id="273" r:id="rId9"/>
    <p:sldId id="266" r:id="rId10"/>
    <p:sldId id="268" r:id="rId11"/>
    <p:sldId id="258" r:id="rId12"/>
    <p:sldId id="259" r:id="rId13"/>
    <p:sldId id="260" r:id="rId14"/>
    <p:sldId id="261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Fakultas Ilmu Kesehatan UMSurabaya</a:t>
            </a:r>
          </a:p>
          <a:p>
            <a:r>
              <a:rPr lang="id-ID" dirty="0" smtClean="0"/>
              <a:t>2016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PENGANTAR PENDIDIKAN KARAKTER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680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Pendidikan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Mencerdaskan Kehidupan Bangsa </a:t>
            </a:r>
          </a:p>
          <a:p>
            <a:r>
              <a:rPr lang="id-ID" dirty="0" smtClean="0"/>
              <a:t>Membentuk Karakter bangsa</a:t>
            </a:r>
          </a:p>
          <a:p>
            <a:r>
              <a:rPr lang="id-ID" dirty="0" smtClean="0"/>
              <a:t>Berakhlak Mulia</a:t>
            </a:r>
          </a:p>
          <a:p>
            <a:r>
              <a:rPr lang="id-ID" dirty="0" smtClean="0"/>
              <a:t>Demokratis dan bertanggung jawab</a:t>
            </a:r>
          </a:p>
          <a:p>
            <a:pPr marL="0" indent="0">
              <a:buNone/>
            </a:pPr>
            <a:r>
              <a:rPr lang="id-ID" sz="2400" dirty="0" smtClean="0"/>
              <a:t>				UU </a:t>
            </a:r>
            <a:r>
              <a:rPr lang="id-ID" sz="2400" dirty="0"/>
              <a:t>No 20 Th </a:t>
            </a:r>
            <a:r>
              <a:rPr lang="id-ID" sz="2400" dirty="0" smtClean="0"/>
              <a:t>2003 pasal 3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 </a:t>
            </a:r>
            <a:r>
              <a:rPr lang="id-ID" dirty="0" smtClean="0"/>
              <a:t>Kaitan antara tujuan Nasional dengan Pendidikan karakter...???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089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Karakter = watak, budi pekerti, tabiat</a:t>
            </a:r>
          </a:p>
          <a:p>
            <a:r>
              <a:rPr lang="id-ID" dirty="0" smtClean="0"/>
              <a:t>Bahasa yunani = charassin, berarti menuliskan pada permukaan lempengan batu atau logam, atau sebuah tanda atau ciri khas</a:t>
            </a:r>
          </a:p>
          <a:p>
            <a:r>
              <a:rPr lang="id-ID" dirty="0" smtClean="0"/>
              <a:t>William (2002) karakter adalah susunan ciri psikologis yg mempengaruhi kecenderungan dan kemampuan seseorang untuk bertindak secara bermoral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116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Pendidikan karakter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Adalah upaya terencana untuk membantu orang untuk memahami, peduli, dan bertindak atas nilai-nilai etika/moral</a:t>
            </a:r>
          </a:p>
          <a:p>
            <a:endParaRPr lang="id-ID" dirty="0"/>
          </a:p>
          <a:p>
            <a:r>
              <a:rPr lang="id-ID" dirty="0" smtClean="0"/>
              <a:t>Fungsi : untuk membentuk karakter peserta sehingga mampu bersaing, beretika, bermoral, sopan santun, dan dapat berinteraksi dengan masyarakat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2483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Havard University (2000)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Kesuksesan ditentukan oleh soft skill = 80 %</a:t>
            </a:r>
          </a:p>
          <a:p>
            <a:r>
              <a:rPr lang="id-ID" dirty="0" smtClean="0"/>
              <a:t>SDM yang berkarakter ditentukan oleh:</a:t>
            </a:r>
          </a:p>
          <a:p>
            <a:pPr marL="0" indent="0">
              <a:buNone/>
            </a:pPr>
            <a:r>
              <a:rPr lang="id-ID" dirty="0" smtClean="0"/>
              <a:t>    - Kurikulum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dana pendidikan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tenaga pendidik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-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759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Nilai-nilai pembentuk karakter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Agama</a:t>
            </a:r>
          </a:p>
          <a:p>
            <a:pPr marL="514350" indent="-514350">
              <a:buAutoNum type="arabicPeriod"/>
            </a:pPr>
            <a:r>
              <a:rPr lang="id-ID" dirty="0" smtClean="0"/>
              <a:t>Diri sendiri</a:t>
            </a:r>
          </a:p>
          <a:p>
            <a:pPr marL="514350" indent="-514350">
              <a:buAutoNum type="arabicPeriod"/>
            </a:pPr>
            <a:r>
              <a:rPr lang="id-ID" dirty="0" smtClean="0"/>
              <a:t>Orang lain</a:t>
            </a:r>
          </a:p>
          <a:p>
            <a:pPr marL="514350" indent="-514350">
              <a:buAutoNum type="arabicPeriod"/>
            </a:pPr>
            <a:r>
              <a:rPr lang="id-ID" dirty="0" smtClean="0"/>
              <a:t>Lingkungan</a:t>
            </a:r>
          </a:p>
          <a:p>
            <a:pPr marL="514350" indent="-514350">
              <a:buAutoNum type="arabicPeriod"/>
            </a:pPr>
            <a:r>
              <a:rPr lang="id-ID" dirty="0" smtClean="0"/>
              <a:t>Kebangsaan</a:t>
            </a:r>
          </a:p>
          <a:p>
            <a:pPr marL="514350" indent="-514350">
              <a:buAutoNum type="arabicPeriod"/>
            </a:pPr>
            <a:r>
              <a:rPr lang="id-ID" dirty="0" smtClean="0"/>
              <a:t>Hukum</a:t>
            </a:r>
          </a:p>
          <a:p>
            <a:pPr marL="514350" indent="-514350">
              <a:buAutoNum type="arabicPeriod"/>
            </a:pPr>
            <a:r>
              <a:rPr lang="id-ID" dirty="0" smtClean="0"/>
              <a:t>Tata krama</a:t>
            </a:r>
          </a:p>
          <a:p>
            <a:pPr marL="514350" indent="-514350">
              <a:buAutoNum type="arabicPeriod"/>
            </a:pPr>
            <a:r>
              <a:rPr lang="id-ID" dirty="0" smtClean="0"/>
              <a:t>Budaya dan adat istiadat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200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Nilai nilai utama PK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Nilai karakter dalam hubungannya dengan Tuhan (Religius)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Nilai karakter dalam hubungannya dengan diri sendiri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Nilai karakter dalam hubungannya dengan sesama 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Nilai karakter dalam hubungannya dengan </a:t>
            </a:r>
            <a:r>
              <a:rPr lang="sv-SE" dirty="0" smtClean="0"/>
              <a:t>lingkungan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Nilai kebangsaan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362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1. </a:t>
            </a:r>
            <a:r>
              <a:rPr lang="id-ID" dirty="0"/>
              <a:t>Nilai karakter dalam hubungannya dengan Tuhan (Religius)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Pikiran</a:t>
            </a:r>
            <a:r>
              <a:rPr lang="id-ID" dirty="0"/>
              <a:t>, perkataan, dan tindakan seseorang yang diupayakan selalu berdasarkan pada nilai-nilai Ketuhanan dan/atau ajaran agamanya. 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6249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2. Nilai karakter dalam hubungannya dengan diri sendiri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Jujur</a:t>
            </a:r>
          </a:p>
          <a:p>
            <a:r>
              <a:rPr lang="id-ID" dirty="0" smtClean="0"/>
              <a:t>Bertanggung jawab</a:t>
            </a:r>
          </a:p>
          <a:p>
            <a:r>
              <a:rPr lang="id-ID" dirty="0" smtClean="0"/>
              <a:t>Disiplin</a:t>
            </a:r>
          </a:p>
          <a:p>
            <a:r>
              <a:rPr lang="id-ID" dirty="0" smtClean="0"/>
              <a:t>Biasa hidup sehat</a:t>
            </a:r>
          </a:p>
          <a:p>
            <a:r>
              <a:rPr lang="id-ID" dirty="0" smtClean="0"/>
              <a:t>Percaya diri</a:t>
            </a:r>
          </a:p>
          <a:p>
            <a:r>
              <a:rPr lang="id-ID" dirty="0" smtClean="0"/>
              <a:t>Kerja keras</a:t>
            </a:r>
          </a:p>
          <a:p>
            <a:r>
              <a:rPr lang="id-ID" dirty="0" smtClean="0"/>
              <a:t>Berjiwa wirausaha</a:t>
            </a:r>
          </a:p>
          <a:p>
            <a:r>
              <a:rPr lang="id-ID" dirty="0" smtClean="0"/>
              <a:t>Berfikir logis, kreatif, inovatif</a:t>
            </a:r>
          </a:p>
          <a:p>
            <a:r>
              <a:rPr lang="id-ID" dirty="0" smtClean="0"/>
              <a:t>Mandiri</a:t>
            </a:r>
          </a:p>
          <a:p>
            <a:r>
              <a:rPr lang="id-ID" dirty="0" smtClean="0"/>
              <a:t>Ingin tahu</a:t>
            </a:r>
          </a:p>
          <a:p>
            <a:r>
              <a:rPr lang="id-ID" dirty="0" smtClean="0"/>
              <a:t>Cinta ilmu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271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3. </a:t>
            </a:r>
            <a:r>
              <a:rPr lang="id-ID" dirty="0"/>
              <a:t>Nilai karakter dalam hubungannya dengan sesama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id-ID" dirty="0" smtClean="0"/>
              <a:t>Sadar </a:t>
            </a:r>
            <a:r>
              <a:rPr lang="id-ID" dirty="0"/>
              <a:t>akan hak dan kewajiban diri dan orang lain </a:t>
            </a:r>
            <a:endParaRPr lang="id-ID" dirty="0" smtClean="0"/>
          </a:p>
          <a:p>
            <a:pPr marL="514350" indent="-514350">
              <a:buAutoNum type="alphaLcPeriod"/>
            </a:pPr>
            <a:r>
              <a:rPr lang="id-ID" dirty="0" smtClean="0"/>
              <a:t>Patuh </a:t>
            </a:r>
            <a:r>
              <a:rPr lang="id-ID" dirty="0"/>
              <a:t>pada aturan-aturan sosial </a:t>
            </a:r>
            <a:endParaRPr lang="id-ID" dirty="0" smtClean="0"/>
          </a:p>
          <a:p>
            <a:pPr marL="514350" indent="-514350">
              <a:buAutoNum type="alphaLcPeriod"/>
            </a:pPr>
            <a:r>
              <a:rPr lang="id-ID" dirty="0" smtClean="0"/>
              <a:t>Menghargai </a:t>
            </a:r>
            <a:r>
              <a:rPr lang="id-ID" dirty="0"/>
              <a:t>karya dan prestasi orang lain </a:t>
            </a:r>
            <a:endParaRPr lang="id-ID" dirty="0" smtClean="0"/>
          </a:p>
          <a:p>
            <a:pPr marL="514350" indent="-514350">
              <a:buAutoNum type="alphaLcPeriod"/>
            </a:pPr>
            <a:r>
              <a:rPr lang="id-ID" dirty="0" smtClean="0"/>
              <a:t>Santun </a:t>
            </a:r>
          </a:p>
          <a:p>
            <a:pPr marL="514350" indent="-514350">
              <a:buAutoNum type="alphaLcPeriod"/>
            </a:pPr>
            <a:r>
              <a:rPr lang="id-ID" dirty="0" smtClean="0"/>
              <a:t>Demokratis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2947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4. </a:t>
            </a:r>
            <a:r>
              <a:rPr lang="sv-SE" dirty="0"/>
              <a:t>Nilai karakter dalam hubungannya dengan lingkungan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Sikap dan tindakan yang selalu berupaya mencegah kerusakan pada lingkungan alam di sekitarnya, dan mengembangkan upaya-upaya untuk memperbaiki kerusakan alam yang sudah terjadi dan selalu ingin memberi bantuan bagi orang lain dan masyarakat yang membutuhkan.</a:t>
            </a:r>
          </a:p>
        </p:txBody>
      </p:sp>
    </p:spTree>
    <p:extLst>
      <p:ext uri="{BB962C8B-B14F-4D97-AF65-F5344CB8AC3E}">
        <p14:creationId xmlns:p14="http://schemas.microsoft.com/office/powerpoint/2010/main" val="222129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96285"/>
            <a:ext cx="3987466" cy="266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09999"/>
            <a:ext cx="2667000" cy="25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07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5. </a:t>
            </a:r>
            <a:r>
              <a:rPr lang="id-ID" dirty="0"/>
              <a:t>Nilai kebangsaan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077200" cy="3916363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id-ID" dirty="0" smtClean="0"/>
              <a:t>Nasionalis </a:t>
            </a:r>
          </a:p>
          <a:p>
            <a:pPr marL="514350" indent="-514350">
              <a:buAutoNum type="alphaLcPeriod"/>
            </a:pPr>
            <a:r>
              <a:rPr lang="id-ID" dirty="0" smtClean="0"/>
              <a:t>Menghargai </a:t>
            </a:r>
            <a:r>
              <a:rPr lang="id-ID" dirty="0"/>
              <a:t>keberagaman 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027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2" y="685800"/>
            <a:ext cx="8346368" cy="503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29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200"/>
            <a:ext cx="8686800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6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Perselingkuhan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narkoba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83583"/>
            <a:ext cx="3171825" cy="242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49529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39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0268"/>
            <a:ext cx="5329237" cy="29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91000"/>
            <a:ext cx="433395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1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Tawuran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665" y="1600201"/>
            <a:ext cx="3843973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91000"/>
            <a:ext cx="3581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22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Artis korban narkoba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438" y="2133600"/>
            <a:ext cx="80311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81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Latar Belakang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4000" dirty="0" smtClean="0"/>
              <a:t>Maraknya berbagai patologi sosial</a:t>
            </a:r>
          </a:p>
          <a:p>
            <a:r>
              <a:rPr lang="id-ID" sz="4000" dirty="0" smtClean="0"/>
              <a:t>Gagalnya tujuan pendidikan</a:t>
            </a:r>
          </a:p>
          <a:p>
            <a:r>
              <a:rPr lang="id-ID" sz="4000" dirty="0" smtClean="0"/>
              <a:t>Disorientasi tujuan pendidikan</a:t>
            </a:r>
          </a:p>
          <a:p>
            <a:endParaRPr lang="id-ID" sz="4000" dirty="0"/>
          </a:p>
          <a:p>
            <a:r>
              <a:rPr lang="id-ID" sz="4000" dirty="0" smtClean="0"/>
              <a:t>Bagaimana Tujuan Pendidikan Nas?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215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896</TotalTime>
  <Words>362</Words>
  <Application>Microsoft Macintosh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PENGANTAR PENDIDIKAN KARAKTER</vt:lpstr>
      <vt:lpstr>PowerPoint Presentation</vt:lpstr>
      <vt:lpstr>PowerPoint Presentation</vt:lpstr>
      <vt:lpstr>PowerPoint Presentation</vt:lpstr>
      <vt:lpstr>Perselingkuhan dan narkoba</vt:lpstr>
      <vt:lpstr>PowerPoint Presentation</vt:lpstr>
      <vt:lpstr>Tawuran</vt:lpstr>
      <vt:lpstr>Artis korban narkoba</vt:lpstr>
      <vt:lpstr>Latar Belakang</vt:lpstr>
      <vt:lpstr>Tujuan Pendidikan Nasional</vt:lpstr>
      <vt:lpstr>Definisi </vt:lpstr>
      <vt:lpstr>Pendidikan karakter </vt:lpstr>
      <vt:lpstr>Havard University (2000)</vt:lpstr>
      <vt:lpstr>Nilai-nilai pembentuk karakter</vt:lpstr>
      <vt:lpstr>Nilai nilai utama PK</vt:lpstr>
      <vt:lpstr>1. Nilai karakter dalam hubungannya dengan Tuhan (Religius) </vt:lpstr>
      <vt:lpstr>2. Nilai karakter dalam hubungannya dengan diri sendiri </vt:lpstr>
      <vt:lpstr>3. Nilai karakter dalam hubungannya dengan sesama </vt:lpstr>
      <vt:lpstr>4. Nilai karakter dalam hubungannya dengan lingkungan </vt:lpstr>
      <vt:lpstr>5. Nilai kebangsaan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PENDIDIKAN KARAKTER</dc:title>
  <dc:creator>User</dc:creator>
  <cp:lastModifiedBy>Mundakir</cp:lastModifiedBy>
  <cp:revision>18</cp:revision>
  <dcterms:created xsi:type="dcterms:W3CDTF">2006-08-16T00:00:00Z</dcterms:created>
  <dcterms:modified xsi:type="dcterms:W3CDTF">2017-10-10T08:39:15Z</dcterms:modified>
</cp:coreProperties>
</file>